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wmf" ContentType="image/x-wm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modernComment_101_598EFE96.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57" r:id="rId4"/>
    <p:sldId id="264" r:id="rId5"/>
    <p:sldId id="288" r:id="rId6"/>
    <p:sldId id="291" r:id="rId7"/>
    <p:sldId id="266" r:id="rId8"/>
    <p:sldId id="289" r:id="rId9"/>
    <p:sldId id="272" r:id="rId10"/>
    <p:sldId id="290" r:id="rId11"/>
    <p:sldId id="287" r:id="rId12"/>
    <p:sldId id="282" r:id="rId13"/>
    <p:sldId id="283" r:id="rId14"/>
    <p:sldId id="285" r:id="rId15"/>
    <p:sldId id="284" r:id="rId16"/>
    <p:sldId id="292" r:id="rId17"/>
    <p:sldId id="293" r:id="rId18"/>
    <p:sldId id="294" r:id="rId19"/>
    <p:sldId id="279" r:id="rId20"/>
    <p:sldId id="295" r:id="rId21"/>
    <p:sldId id="275" r:id="rId22"/>
    <p:sldId id="27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7AB6DCC-ED10-B8C4-CD49-46609A22D50B}" name="Riyaben Kanubhai  Patel" initials="RKP" userId="S::2829317@vikes.csuohio.edu::bdc4b2b1-90f5-4de2-8af2-fdd4277ad1f2"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840"/>
  </p:normalViewPr>
  <p:slideViewPr>
    <p:cSldViewPr snapToGrid="0" snapToObjects="1">
      <p:cViewPr varScale="1">
        <p:scale>
          <a:sx n="45" d="100"/>
          <a:sy n="45" d="100"/>
        </p:scale>
        <p:origin x="58" y="18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omments/modernComment_101_598EFE96.xml><?xml version="1.0" encoding="utf-8"?>
<p188:cmLst xmlns:a="http://schemas.openxmlformats.org/drawingml/2006/main" xmlns:r="http://schemas.openxmlformats.org/officeDocument/2006/relationships" xmlns:p188="http://schemas.microsoft.com/office/powerpoint/2018/8/main">
  <p188:cm id="{88FD0ECA-55E0-4846-8CF7-0FC39AE24BF0}" authorId="{17AB6DCC-ED10-B8C4-CD49-46609A22D50B}" created="2022-03-31T04:17:41.637">
    <ac:deMkLst xmlns:ac="http://schemas.microsoft.com/office/drawing/2013/main/command">
      <pc:docMk xmlns:pc="http://schemas.microsoft.com/office/powerpoint/2013/main/command"/>
      <pc:sldMk xmlns:pc="http://schemas.microsoft.com/office/powerpoint/2013/main/command" cId="1502543510" sldId="257"/>
      <ac:spMk id="3" creationId="{13ADB3C3-8A70-004F-A763-BB0137BFA832}"/>
    </ac:deMkLst>
    <p188:txBody>
      <a:bodyPr/>
      <a:lstStyle/>
      <a:p>
        <a:r>
          <a:rPr lang="en-US"/>
          <a:t>All the configuration is done through Cherokee-Admin, a beautiful and powerful web interface.
</a:t>
        </a:r>
      </a:p>
    </p188:txBody>
  </p188:cm>
  <p188:cm id="{C7DA5875-CA83-B042-905B-6C74398B79AF}" authorId="{17AB6DCC-ED10-B8C4-CD49-46609A22D50B}" created="2022-03-31T04:17:58.212">
    <ac:deMkLst xmlns:ac="http://schemas.microsoft.com/office/drawing/2013/main/command">
      <pc:docMk xmlns:pc="http://schemas.microsoft.com/office/powerpoint/2013/main/command"/>
      <pc:sldMk xmlns:pc="http://schemas.microsoft.com/office/powerpoint/2013/main/command" cId="1502543510" sldId="257"/>
      <ac:spMk id="3" creationId="{13ADB3C3-8A70-004F-A763-BB0137BFA832}"/>
    </ac:deMkLst>
    <p188:txBody>
      <a:bodyPr/>
      <a:lstStyle/>
      <a:p>
        <a:r>
          <a:rPr lang="en-US"/>
          <a:t>Modern Technologies
Cherokee supports the most widespread Web technologies: FastCGI, SCGI, PHP, uWSGI, SSI, CGI, LDAP, TLS/SSL, HTTP proxying, video streaming, content caching, traffic shaping, etc.</a:t>
        </a:r>
      </a:p>
    </p188:txBody>
  </p188:cm>
  <p188:cm id="{474ED343-0255-8944-BAAC-092C72F8B94D}" authorId="{17AB6DCC-ED10-B8C4-CD49-46609A22D50B}" created="2022-03-31T04:18:24.609">
    <pc:sldMkLst xmlns:pc="http://schemas.microsoft.com/office/powerpoint/2013/main/command">
      <pc:docMk/>
      <pc:sldMk cId="1502543510" sldId="257"/>
    </pc:sldMkLst>
    <p188:txBody>
      <a:bodyPr/>
      <a:lstStyle/>
      <a:p>
        <a:r>
          <a:rPr lang="en-US"/>
          <a:t>Cross Platform
Cherokee runs on Linux, Mac OS X, Solaris, and BSD.</a:t>
        </a:r>
      </a:p>
    </p188:txBody>
  </p188:cm>
</p188:cmLst>
</file>

<file path=ppt/media/image1.png>
</file>

<file path=ppt/media/image10.wmf>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wmf>
</file>

<file path=ppt/media/image27.wmf>
</file>

<file path=ppt/media/image28.wmf>
</file>

<file path=ppt/media/image3.png>
</file>

<file path=ppt/media/image4.jpeg>
</file>

<file path=ppt/media/image5.wmf>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12/5/2022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12/5/2022</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package" Target="../embeddings/Microsoft_Excel_Worksheet.xlsx"/><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7.wmf"/><Relationship Id="rId2" Type="http://schemas.openxmlformats.org/officeDocument/2006/relationships/oleObject" Target="../embeddings/oleObject4.bin"/><Relationship Id="rId1" Type="http://schemas.openxmlformats.org/officeDocument/2006/relationships/slideLayout" Target="../slideLayouts/slideLayout2.xml"/><Relationship Id="rId5" Type="http://schemas.openxmlformats.org/officeDocument/2006/relationships/image" Target="../media/image28.wmf"/><Relationship Id="rId4" Type="http://schemas.openxmlformats.org/officeDocument/2006/relationships/oleObject" Target="../embeddings/oleObject5.bin"/></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microsoft.com/office/2018/10/relationships/comments" Target="../comments/modernComment_101_598EFE9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0.wmf"/><Relationship Id="rId5" Type="http://schemas.openxmlformats.org/officeDocument/2006/relationships/oleObject" Target="../embeddings/oleObject2.bin"/><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E84DA83-7722-DD40-A50A-5D7489957B1F}"/>
              </a:ext>
            </a:extLst>
          </p:cNvPr>
          <p:cNvSpPr>
            <a:spLocks noGrp="1"/>
          </p:cNvSpPr>
          <p:nvPr>
            <p:ph type="subTitle" idx="1"/>
          </p:nvPr>
        </p:nvSpPr>
        <p:spPr>
          <a:xfrm>
            <a:off x="1334815" y="1583162"/>
            <a:ext cx="5712778" cy="1252429"/>
          </a:xfrm>
        </p:spPr>
        <p:txBody>
          <a:bodyPr>
            <a:normAutofit/>
          </a:bodyPr>
          <a:lstStyle/>
          <a:p>
            <a:pPr algn="l"/>
            <a:r>
              <a:rPr lang="en-US" b="1" cap="none" dirty="0"/>
              <a:t>CIS634 – Object Oriented Software Engineering</a:t>
            </a:r>
          </a:p>
          <a:p>
            <a:pPr algn="l"/>
            <a:r>
              <a:rPr lang="en-US" b="1" cap="none" dirty="0"/>
              <a:t>Instructor</a:t>
            </a:r>
            <a:r>
              <a:rPr lang="en-US" cap="none" dirty="0"/>
              <a:t>: </a:t>
            </a:r>
            <a:r>
              <a:rPr lang="en-US" cap="none" dirty="0" err="1"/>
              <a:t>Weidong</a:t>
            </a:r>
            <a:r>
              <a:rPr lang="en-US" cap="none" dirty="0"/>
              <a:t> </a:t>
            </a:r>
            <a:r>
              <a:rPr lang="en-US" cap="none" dirty="0" err="1"/>
              <a:t>Xiong</a:t>
            </a:r>
            <a:endParaRPr lang="en-US" cap="none" dirty="0"/>
          </a:p>
        </p:txBody>
      </p:sp>
      <p:sp>
        <p:nvSpPr>
          <p:cNvPr id="4" name="Subtitle 2">
            <a:extLst>
              <a:ext uri="{FF2B5EF4-FFF2-40B4-BE49-F238E27FC236}">
                <a16:creationId xmlns:a16="http://schemas.microsoft.com/office/drawing/2014/main" id="{5F41893B-626B-F346-A464-31FAD5318997}"/>
              </a:ext>
            </a:extLst>
          </p:cNvPr>
          <p:cNvSpPr txBox="1">
            <a:spLocks/>
          </p:cNvSpPr>
          <p:nvPr/>
        </p:nvSpPr>
        <p:spPr>
          <a:xfrm>
            <a:off x="1334815" y="2622911"/>
            <a:ext cx="6720003" cy="1793403"/>
          </a:xfrm>
          <a:prstGeom prst="rect">
            <a:avLst/>
          </a:prstGeom>
        </p:spPr>
        <p:txBody>
          <a:bodyPr vert="horz" lIns="91440" tIns="45720" rIns="91440" bIns="45720" rtlCol="0">
            <a:no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2200" kern="1200" cap="all" baseline="0">
                <a:solidFill>
                  <a:schemeClr val="bg1">
                    <a:lumMod val="50000"/>
                  </a:schemeClr>
                </a:solidFill>
                <a:effectLst/>
                <a:latin typeface="+mn-lt"/>
                <a:ea typeface="+mn-ea"/>
                <a:cs typeface="+mn-cs"/>
              </a:defRPr>
            </a:lvl1pPr>
            <a:lvl2pPr marL="457200" indent="0" algn="ctr" defTabSz="914400" rtl="0" eaLnBrk="1" latinLnBrk="0" hangingPunct="1">
              <a:lnSpc>
                <a:spcPct val="120000"/>
              </a:lnSpc>
              <a:spcBef>
                <a:spcPts val="500"/>
              </a:spcBef>
              <a:buClr>
                <a:schemeClr val="tx1"/>
              </a:buClr>
              <a:buFont typeface="Arial" panose="020B0604020202020204" pitchFamily="34" charset="0"/>
              <a:buNone/>
              <a:defRPr sz="2000" kern="1200" cap="all" baseline="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tx1"/>
              </a:buClr>
              <a:buFont typeface="Arial" panose="020B0604020202020204" pitchFamily="34" charset="0"/>
              <a:buNone/>
              <a:defRPr sz="1800" kern="1200" cap="all" baseline="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9pPr>
          </a:lstStyle>
          <a:p>
            <a:r>
              <a:rPr lang="en-US" sz="4000" cap="none" dirty="0"/>
              <a:t>Topic</a:t>
            </a:r>
            <a:r>
              <a:rPr lang="en-US" sz="4000" dirty="0"/>
              <a:t>:-</a:t>
            </a:r>
            <a:r>
              <a:rPr lang="en-US" sz="4000" cap="none" dirty="0"/>
              <a:t>Restaurant Management System</a:t>
            </a:r>
            <a:endParaRPr lang="en-US" sz="4000" dirty="0"/>
          </a:p>
        </p:txBody>
      </p:sp>
      <p:pic>
        <p:nvPicPr>
          <p:cNvPr id="5" name="Picture 4" descr="Logo, company name&#10;&#10;Description automatically generated">
            <a:extLst>
              <a:ext uri="{FF2B5EF4-FFF2-40B4-BE49-F238E27FC236}">
                <a16:creationId xmlns:a16="http://schemas.microsoft.com/office/drawing/2014/main" id="{2638DE17-0135-2144-A02F-825E7E14D29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55174" y="298204"/>
            <a:ext cx="2536826" cy="2569915"/>
          </a:xfrm>
          <a:prstGeom prst="rect">
            <a:avLst/>
          </a:prstGeom>
        </p:spPr>
      </p:pic>
      <p:sp>
        <p:nvSpPr>
          <p:cNvPr id="2" name="TextBox 1">
            <a:extLst>
              <a:ext uri="{FF2B5EF4-FFF2-40B4-BE49-F238E27FC236}">
                <a16:creationId xmlns:a16="http://schemas.microsoft.com/office/drawing/2014/main" id="{D876A765-3513-CE6A-7283-6744BAA7D388}"/>
              </a:ext>
            </a:extLst>
          </p:cNvPr>
          <p:cNvSpPr txBox="1"/>
          <p:nvPr/>
        </p:nvSpPr>
        <p:spPr>
          <a:xfrm>
            <a:off x="1334815" y="4300700"/>
            <a:ext cx="2655407" cy="1477328"/>
          </a:xfrm>
          <a:prstGeom prst="rect">
            <a:avLst/>
          </a:prstGeom>
          <a:noFill/>
        </p:spPr>
        <p:txBody>
          <a:bodyPr wrap="none" rtlCol="0">
            <a:spAutoFit/>
          </a:bodyPr>
          <a:lstStyle/>
          <a:p>
            <a:r>
              <a:rPr lang="en-US" b="1" i="0" u="none" strike="noStrike" dirty="0">
                <a:solidFill>
                  <a:schemeClr val="bg1">
                    <a:lumMod val="50000"/>
                  </a:schemeClr>
                </a:solidFill>
                <a:effectLst/>
              </a:rPr>
              <a:t>Presented by:</a:t>
            </a:r>
          </a:p>
          <a:p>
            <a:r>
              <a:rPr lang="en-US" dirty="0">
                <a:solidFill>
                  <a:schemeClr val="bg1">
                    <a:lumMod val="50000"/>
                  </a:schemeClr>
                </a:solidFill>
              </a:rPr>
              <a:t>Bhavana Tedlapalli </a:t>
            </a:r>
            <a:endParaRPr lang="en-US" b="0" i="0" u="none" strike="noStrike" dirty="0">
              <a:solidFill>
                <a:schemeClr val="bg1">
                  <a:lumMod val="50000"/>
                </a:schemeClr>
              </a:solidFill>
              <a:effectLst/>
            </a:endParaRPr>
          </a:p>
          <a:p>
            <a:r>
              <a:rPr lang="en-US" b="0" i="0" u="none" strike="noStrike" dirty="0">
                <a:solidFill>
                  <a:schemeClr val="bg1">
                    <a:lumMod val="50000"/>
                  </a:schemeClr>
                </a:solidFill>
                <a:effectLst/>
              </a:rPr>
              <a:t>Patel </a:t>
            </a:r>
            <a:r>
              <a:rPr lang="en-US" b="0" i="0" u="none" strike="noStrike" dirty="0" err="1">
                <a:solidFill>
                  <a:schemeClr val="bg1">
                    <a:lumMod val="50000"/>
                  </a:schemeClr>
                </a:solidFill>
                <a:effectLst/>
              </a:rPr>
              <a:t>Riyaben</a:t>
            </a:r>
            <a:endParaRPr lang="en-US" b="0" i="0" u="none" strike="noStrike" dirty="0">
              <a:solidFill>
                <a:schemeClr val="bg1">
                  <a:lumMod val="50000"/>
                </a:schemeClr>
              </a:solidFill>
              <a:effectLst/>
            </a:endParaRPr>
          </a:p>
          <a:p>
            <a:r>
              <a:rPr lang="en-US" dirty="0">
                <a:solidFill>
                  <a:schemeClr val="bg1">
                    <a:lumMod val="50000"/>
                  </a:schemeClr>
                </a:solidFill>
              </a:rPr>
              <a:t>Sravan </a:t>
            </a:r>
            <a:r>
              <a:rPr lang="en-US" dirty="0" err="1">
                <a:solidFill>
                  <a:schemeClr val="bg1">
                    <a:lumMod val="50000"/>
                  </a:schemeClr>
                </a:solidFill>
              </a:rPr>
              <a:t>kumar</a:t>
            </a:r>
            <a:r>
              <a:rPr lang="en-US" dirty="0">
                <a:solidFill>
                  <a:schemeClr val="bg1">
                    <a:lumMod val="50000"/>
                  </a:schemeClr>
                </a:solidFill>
              </a:rPr>
              <a:t> </a:t>
            </a:r>
            <a:r>
              <a:rPr lang="en-US" dirty="0" err="1">
                <a:solidFill>
                  <a:schemeClr val="bg1">
                    <a:lumMod val="50000"/>
                  </a:schemeClr>
                </a:solidFill>
              </a:rPr>
              <a:t>Singupuram</a:t>
            </a:r>
            <a:r>
              <a:rPr lang="en-US" dirty="0">
                <a:solidFill>
                  <a:schemeClr val="bg1">
                    <a:lumMod val="50000"/>
                  </a:schemeClr>
                </a:solidFill>
              </a:rPr>
              <a:t> </a:t>
            </a:r>
          </a:p>
          <a:p>
            <a:r>
              <a:rPr lang="en-US" dirty="0">
                <a:solidFill>
                  <a:schemeClr val="bg1">
                    <a:lumMod val="50000"/>
                  </a:schemeClr>
                </a:solidFill>
              </a:rPr>
              <a:t>Calvin Raj Namburi </a:t>
            </a:r>
          </a:p>
        </p:txBody>
      </p:sp>
    </p:spTree>
    <p:extLst>
      <p:ext uri="{BB962C8B-B14F-4D97-AF65-F5344CB8AC3E}">
        <p14:creationId xmlns:p14="http://schemas.microsoft.com/office/powerpoint/2010/main" val="6684903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729FE0F-7EE3-16D5-B554-436FF8A4740C}"/>
              </a:ext>
            </a:extLst>
          </p:cNvPr>
          <p:cNvPicPr>
            <a:picLocks noChangeAspect="1"/>
          </p:cNvPicPr>
          <p:nvPr/>
        </p:nvPicPr>
        <p:blipFill>
          <a:blip r:embed="rId2"/>
          <a:stretch>
            <a:fillRect/>
          </a:stretch>
        </p:blipFill>
        <p:spPr>
          <a:xfrm>
            <a:off x="2455718" y="2259226"/>
            <a:ext cx="6754586" cy="3684319"/>
          </a:xfrm>
          <a:prstGeom prst="rect">
            <a:avLst/>
          </a:prstGeom>
        </p:spPr>
      </p:pic>
      <p:sp>
        <p:nvSpPr>
          <p:cNvPr id="5" name="TextBox 4">
            <a:extLst>
              <a:ext uri="{FF2B5EF4-FFF2-40B4-BE49-F238E27FC236}">
                <a16:creationId xmlns:a16="http://schemas.microsoft.com/office/drawing/2014/main" id="{F892388D-DCC4-25D1-26E3-47D8026B55D3}"/>
              </a:ext>
            </a:extLst>
          </p:cNvPr>
          <p:cNvSpPr txBox="1"/>
          <p:nvPr/>
        </p:nvSpPr>
        <p:spPr>
          <a:xfrm>
            <a:off x="3526970" y="1612895"/>
            <a:ext cx="4857009" cy="646331"/>
          </a:xfrm>
          <a:prstGeom prst="rect">
            <a:avLst/>
          </a:prstGeom>
          <a:noFill/>
        </p:spPr>
        <p:txBody>
          <a:bodyPr wrap="square" rtlCol="0">
            <a:spAutoFit/>
          </a:bodyPr>
          <a:lstStyle/>
          <a:p>
            <a:r>
              <a:rPr lang="en-US" sz="3600" dirty="0"/>
              <a:t>Login Workflow Process</a:t>
            </a:r>
          </a:p>
        </p:txBody>
      </p:sp>
    </p:spTree>
    <p:extLst>
      <p:ext uri="{BB962C8B-B14F-4D97-AF65-F5344CB8AC3E}">
        <p14:creationId xmlns:p14="http://schemas.microsoft.com/office/powerpoint/2010/main" val="25279371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25496B42-CC46-4183-B481-887CD3E8C72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E2758CE0-F916-4DCE-88D1-71430BE44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3" name="Rectangle 12">
            <a:extLst>
              <a:ext uri="{FF2B5EF4-FFF2-40B4-BE49-F238E27FC236}">
                <a16:creationId xmlns:a16="http://schemas.microsoft.com/office/drawing/2014/main" id="{31CA2540-FD07-4286-91E4-8D0DE4E50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a:xfrm>
            <a:off x="1126762" y="1227279"/>
            <a:ext cx="4328819" cy="2509213"/>
          </a:xfrm>
        </p:spPr>
        <p:txBody>
          <a:bodyPr vert="horz" lIns="91440" tIns="45720" rIns="91440" bIns="45720" rtlCol="0" anchor="b">
            <a:normAutofit/>
          </a:bodyPr>
          <a:lstStyle/>
          <a:p>
            <a:r>
              <a:rPr lang="en-US" dirty="0"/>
              <a:t>Admin</a:t>
            </a:r>
            <a:br>
              <a:rPr lang="en-US" dirty="0"/>
            </a:br>
            <a:r>
              <a:rPr lang="en-US" dirty="0"/>
              <a:t> Workflow Process</a:t>
            </a:r>
          </a:p>
        </p:txBody>
      </p:sp>
      <p:pic>
        <p:nvPicPr>
          <p:cNvPr id="15" name="Picture 14">
            <a:extLst>
              <a:ext uri="{FF2B5EF4-FFF2-40B4-BE49-F238E27FC236}">
                <a16:creationId xmlns:a16="http://schemas.microsoft.com/office/drawing/2014/main" id="{214924F5-CDC2-4DFA-82F3-4843ADD678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55295" t="89389" r="26987" b="24"/>
          <a:stretch/>
        </p:blipFill>
        <p:spPr>
          <a:xfrm flipH="1">
            <a:off x="0" y="-1"/>
            <a:ext cx="2596444" cy="872709"/>
          </a:xfrm>
          <a:prstGeom prst="rect">
            <a:avLst/>
          </a:prstGeom>
        </p:spPr>
      </p:pic>
      <p:pic>
        <p:nvPicPr>
          <p:cNvPr id="17" name="Picture 16">
            <a:extLst>
              <a:ext uri="{FF2B5EF4-FFF2-40B4-BE49-F238E27FC236}">
                <a16:creationId xmlns:a16="http://schemas.microsoft.com/office/drawing/2014/main" id="{AED59812-6820-446C-B994-0D059C97DC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91927" t="72411" b="13751"/>
          <a:stretch/>
        </p:blipFill>
        <p:spPr>
          <a:xfrm>
            <a:off x="10473994" y="5564567"/>
            <a:ext cx="1341545" cy="1293433"/>
          </a:xfrm>
          <a:custGeom>
            <a:avLst/>
            <a:gdLst>
              <a:gd name="connsiteX0" fmla="*/ 0 w 1341545"/>
              <a:gd name="connsiteY0" fmla="*/ 0 h 1293433"/>
              <a:gd name="connsiteX1" fmla="*/ 1341545 w 1341545"/>
              <a:gd name="connsiteY1" fmla="*/ 0 h 1293433"/>
              <a:gd name="connsiteX2" fmla="*/ 1341545 w 1341545"/>
              <a:gd name="connsiteY2" fmla="*/ 1293433 h 1293433"/>
              <a:gd name="connsiteX3" fmla="*/ 150847 w 1341545"/>
              <a:gd name="connsiteY3" fmla="*/ 1293433 h 1293433"/>
              <a:gd name="connsiteX4" fmla="*/ 66240 w 1341545"/>
              <a:gd name="connsiteY4" fmla="*/ 1183451 h 1293433"/>
              <a:gd name="connsiteX5" fmla="*/ 0 w 1341545"/>
              <a:gd name="connsiteY5" fmla="*/ 1061841 h 1293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545" h="1293433">
                <a:moveTo>
                  <a:pt x="0" y="0"/>
                </a:moveTo>
                <a:lnTo>
                  <a:pt x="1341545" y="0"/>
                </a:lnTo>
                <a:lnTo>
                  <a:pt x="1341545" y="1293433"/>
                </a:lnTo>
                <a:lnTo>
                  <a:pt x="150847" y="1293433"/>
                </a:lnTo>
                <a:lnTo>
                  <a:pt x="66240" y="1183451"/>
                </a:lnTo>
                <a:lnTo>
                  <a:pt x="0" y="1061841"/>
                </a:lnTo>
                <a:close/>
              </a:path>
            </a:pathLst>
          </a:custGeom>
        </p:spPr>
      </p:pic>
      <p:pic>
        <p:nvPicPr>
          <p:cNvPr id="19" name="Picture 18">
            <a:extLst>
              <a:ext uri="{FF2B5EF4-FFF2-40B4-BE49-F238E27FC236}">
                <a16:creationId xmlns:a16="http://schemas.microsoft.com/office/drawing/2014/main" id="{E844ED7C-1917-40D8-8B42-1B1C27BC5A5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3623" t="43915" r="1" b="18252"/>
          <a:stretch/>
        </p:blipFill>
        <p:spPr>
          <a:xfrm flipH="1">
            <a:off x="0" y="3142319"/>
            <a:ext cx="4605339" cy="3715682"/>
          </a:xfrm>
          <a:prstGeom prst="rect">
            <a:avLst/>
          </a:prstGeom>
        </p:spPr>
      </p:pic>
      <p:pic>
        <p:nvPicPr>
          <p:cNvPr id="3" name="Picture 2">
            <a:extLst>
              <a:ext uri="{FF2B5EF4-FFF2-40B4-BE49-F238E27FC236}">
                <a16:creationId xmlns:a16="http://schemas.microsoft.com/office/drawing/2014/main" id="{84FBE20E-5F9F-07C0-4EEB-D1503567DD28}"/>
              </a:ext>
            </a:extLst>
          </p:cNvPr>
          <p:cNvPicPr>
            <a:picLocks noChangeAspect="1"/>
          </p:cNvPicPr>
          <p:nvPr/>
        </p:nvPicPr>
        <p:blipFill rotWithShape="1">
          <a:blip r:embed="rId5"/>
          <a:srcRect b="11765"/>
          <a:stretch/>
        </p:blipFill>
        <p:spPr>
          <a:xfrm>
            <a:off x="5772595" y="595744"/>
            <a:ext cx="6399264" cy="5460672"/>
          </a:xfrm>
          <a:prstGeom prst="rect">
            <a:avLst/>
          </a:prstGeom>
        </p:spPr>
      </p:pic>
    </p:spTree>
    <p:extLst>
      <p:ext uri="{BB962C8B-B14F-4D97-AF65-F5344CB8AC3E}">
        <p14:creationId xmlns:p14="http://schemas.microsoft.com/office/powerpoint/2010/main" val="19170576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p:txBody>
          <a:bodyPr/>
          <a:lstStyle/>
          <a:p>
            <a:r>
              <a:rPr lang="en-US" cap="none" dirty="0"/>
              <a:t>Sign Up/In Page</a:t>
            </a:r>
          </a:p>
        </p:txBody>
      </p:sp>
      <p:pic>
        <p:nvPicPr>
          <p:cNvPr id="3" name="Picture 2" descr="Graphical user interface, website&#10;&#10;Description automatically generated">
            <a:extLst>
              <a:ext uri="{FF2B5EF4-FFF2-40B4-BE49-F238E27FC236}">
                <a16:creationId xmlns:a16="http://schemas.microsoft.com/office/drawing/2014/main" id="{69B3E3C2-CB7F-2D79-7544-67C1FD108FA6}"/>
              </a:ext>
            </a:extLst>
          </p:cNvPr>
          <p:cNvPicPr>
            <a:picLocks noChangeAspect="1"/>
          </p:cNvPicPr>
          <p:nvPr/>
        </p:nvPicPr>
        <p:blipFill>
          <a:blip r:embed="rId2"/>
          <a:stretch>
            <a:fillRect/>
          </a:stretch>
        </p:blipFill>
        <p:spPr>
          <a:xfrm>
            <a:off x="913774" y="2214695"/>
            <a:ext cx="5499691" cy="3093576"/>
          </a:xfrm>
          <a:prstGeom prst="rect">
            <a:avLst/>
          </a:prstGeom>
        </p:spPr>
      </p:pic>
      <p:pic>
        <p:nvPicPr>
          <p:cNvPr id="7" name="Picture 6" descr="A screenshot of a computer&#10;&#10;Description automatically generated with medium confidence">
            <a:extLst>
              <a:ext uri="{FF2B5EF4-FFF2-40B4-BE49-F238E27FC236}">
                <a16:creationId xmlns:a16="http://schemas.microsoft.com/office/drawing/2014/main" id="{E3D96CCE-C8B2-7363-F3BA-BF362B660927}"/>
              </a:ext>
            </a:extLst>
          </p:cNvPr>
          <p:cNvPicPr>
            <a:picLocks noChangeAspect="1"/>
          </p:cNvPicPr>
          <p:nvPr/>
        </p:nvPicPr>
        <p:blipFill>
          <a:blip r:embed="rId3"/>
          <a:stretch>
            <a:fillRect/>
          </a:stretch>
        </p:blipFill>
        <p:spPr>
          <a:xfrm>
            <a:off x="7279574" y="2346437"/>
            <a:ext cx="4674919" cy="2629642"/>
          </a:xfrm>
          <a:prstGeom prst="rect">
            <a:avLst/>
          </a:prstGeom>
        </p:spPr>
      </p:pic>
    </p:spTree>
    <p:extLst>
      <p:ext uri="{BB962C8B-B14F-4D97-AF65-F5344CB8AC3E}">
        <p14:creationId xmlns:p14="http://schemas.microsoft.com/office/powerpoint/2010/main" val="19033103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8DABDCBA-3483-4395-986B-AF2A223F69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83" name="Picture 2">
            <a:extLst>
              <a:ext uri="{FF2B5EF4-FFF2-40B4-BE49-F238E27FC236}">
                <a16:creationId xmlns:a16="http://schemas.microsoft.com/office/drawing/2014/main" id="{E5DDAE72-2BA0-4D3D-A316-7BF1A514B7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3"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6264166-76AF-362B-C080-CED8064F5341}"/>
              </a:ext>
            </a:extLst>
          </p:cNvPr>
          <p:cNvSpPr txBox="1"/>
          <p:nvPr/>
        </p:nvSpPr>
        <p:spPr>
          <a:xfrm>
            <a:off x="643463" y="640831"/>
            <a:ext cx="3352128" cy="1573863"/>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3200" kern="1200" cap="all" baseline="0" dirty="0">
                <a:solidFill>
                  <a:schemeClr val="tx1"/>
                </a:solidFill>
                <a:effectLst/>
                <a:latin typeface="+mj-lt"/>
                <a:ea typeface="+mj-ea"/>
                <a:cs typeface="+mj-cs"/>
              </a:rPr>
              <a:t>Home Page</a:t>
            </a:r>
          </a:p>
        </p:txBody>
      </p:sp>
      <p:pic>
        <p:nvPicPr>
          <p:cNvPr id="3074" name="Picture 2" descr="A screenshot of a computer&#10;&#10;Description automatically generated with medium confidence">
            <a:extLst>
              <a:ext uri="{FF2B5EF4-FFF2-40B4-BE49-F238E27FC236}">
                <a16:creationId xmlns:a16="http://schemas.microsoft.com/office/drawing/2014/main" id="{1A0FCEF1-AF2B-B80F-6E18-47DAEB0C716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321244" y="1158900"/>
            <a:ext cx="4035330" cy="2269872"/>
          </a:xfrm>
          <a:prstGeom prst="roundRect">
            <a:avLst>
              <a:gd name="adj" fmla="val 0"/>
            </a:avLst>
          </a:prstGeom>
          <a:noFill/>
          <a:ln w="82550" cap="sq">
            <a:noFill/>
            <a:miter lim="800000"/>
          </a:ln>
          <a:effectLst/>
          <a:extLst>
            <a:ext uri="{909E8E84-426E-40DD-AFC4-6F175D3DCCD1}">
              <a14:hiddenFill xmlns:a14="http://schemas.microsoft.com/office/drawing/2010/main">
                <a:solidFill>
                  <a:srgbClr val="FFFFFF"/>
                </a:solidFill>
              </a14:hiddenFill>
            </a:ext>
          </a:extLst>
        </p:spPr>
      </p:pic>
      <p:pic>
        <p:nvPicPr>
          <p:cNvPr id="3085" name="Picture 3084">
            <a:extLst>
              <a:ext uri="{FF2B5EF4-FFF2-40B4-BE49-F238E27FC236}">
                <a16:creationId xmlns:a16="http://schemas.microsoft.com/office/drawing/2014/main" id="{B92E0FD1-8437-4082-8DD6-4623B4D0C5B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3526"/>
          <a:stretch/>
        </p:blipFill>
        <p:spPr>
          <a:xfrm>
            <a:off x="4087504" y="0"/>
            <a:ext cx="8104496" cy="6858000"/>
          </a:xfrm>
          <a:prstGeom prst="rect">
            <a:avLst/>
          </a:prstGeom>
        </p:spPr>
      </p:pic>
      <p:pic>
        <p:nvPicPr>
          <p:cNvPr id="2" name="Picture 1" descr="Graphical user interface, website&#10;&#10;Description automatically generated">
            <a:extLst>
              <a:ext uri="{FF2B5EF4-FFF2-40B4-BE49-F238E27FC236}">
                <a16:creationId xmlns:a16="http://schemas.microsoft.com/office/drawing/2014/main" id="{D4F41996-196E-C004-20CF-9C74D3964A1C}"/>
              </a:ext>
            </a:extLst>
          </p:cNvPr>
          <p:cNvPicPr>
            <a:picLocks noChangeAspect="1"/>
          </p:cNvPicPr>
          <p:nvPr/>
        </p:nvPicPr>
        <p:blipFill>
          <a:blip r:embed="rId5"/>
          <a:stretch>
            <a:fillRect/>
          </a:stretch>
        </p:blipFill>
        <p:spPr>
          <a:xfrm>
            <a:off x="749615" y="2293836"/>
            <a:ext cx="5257322" cy="2793233"/>
          </a:xfrm>
          <a:prstGeom prst="rect">
            <a:avLst/>
          </a:prstGeom>
        </p:spPr>
      </p:pic>
      <p:pic>
        <p:nvPicPr>
          <p:cNvPr id="3" name="Picture 2" descr="Graphical user interface, text&#10;&#10;Description automatically generated">
            <a:extLst>
              <a:ext uri="{FF2B5EF4-FFF2-40B4-BE49-F238E27FC236}">
                <a16:creationId xmlns:a16="http://schemas.microsoft.com/office/drawing/2014/main" id="{C25D2A9C-F01F-87B4-1892-EAAB336B189E}"/>
              </a:ext>
            </a:extLst>
          </p:cNvPr>
          <p:cNvPicPr>
            <a:picLocks noChangeAspect="1"/>
          </p:cNvPicPr>
          <p:nvPr/>
        </p:nvPicPr>
        <p:blipFill>
          <a:blip r:embed="rId6"/>
          <a:stretch>
            <a:fillRect/>
          </a:stretch>
        </p:blipFill>
        <p:spPr>
          <a:xfrm>
            <a:off x="6254339" y="3929422"/>
            <a:ext cx="4980296" cy="2646048"/>
          </a:xfrm>
          <a:prstGeom prst="rect">
            <a:avLst/>
          </a:prstGeom>
        </p:spPr>
      </p:pic>
    </p:spTree>
    <p:extLst>
      <p:ext uri="{BB962C8B-B14F-4D97-AF65-F5344CB8AC3E}">
        <p14:creationId xmlns:p14="http://schemas.microsoft.com/office/powerpoint/2010/main" val="41877442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p:txBody>
          <a:bodyPr>
            <a:normAutofit/>
          </a:bodyPr>
          <a:lstStyle/>
          <a:p>
            <a:r>
              <a:rPr lang="en-US" sz="4400" cap="none" dirty="0"/>
              <a:t>Testimonials</a:t>
            </a:r>
          </a:p>
        </p:txBody>
      </p:sp>
      <p:pic>
        <p:nvPicPr>
          <p:cNvPr id="2050" name="Picture 2">
            <a:extLst>
              <a:ext uri="{FF2B5EF4-FFF2-40B4-BE49-F238E27FC236}">
                <a16:creationId xmlns:a16="http://schemas.microsoft.com/office/drawing/2014/main" id="{D46D3CAE-C50B-2D8B-8A68-0DCDB7EFBE7D}"/>
              </a:ext>
            </a:extLst>
          </p:cNvPr>
          <p:cNvPicPr>
            <a:picLocks noGrp="1" noChangeAspect="1" noChangeArrowheads="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3052234" y="2366963"/>
            <a:ext cx="6087532" cy="3424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18928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8" name="Picture 2">
            <a:extLst>
              <a:ext uri="{FF2B5EF4-FFF2-40B4-BE49-F238E27FC236}">
                <a16:creationId xmlns:a16="http://schemas.microsoft.com/office/drawing/2014/main" id="{25496B42-CC46-4183-B481-887CD3E8C72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E2758CE0-F916-4DCE-88D1-71430BE44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2" name="Rectangle 21">
            <a:extLst>
              <a:ext uri="{FF2B5EF4-FFF2-40B4-BE49-F238E27FC236}">
                <a16:creationId xmlns:a16="http://schemas.microsoft.com/office/drawing/2014/main" id="{31CA2540-FD07-4286-91E4-8D0DE4E50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a:xfrm>
            <a:off x="276520" y="1533143"/>
            <a:ext cx="4328819" cy="2509213"/>
          </a:xfrm>
        </p:spPr>
        <p:txBody>
          <a:bodyPr vert="horz" lIns="91440" tIns="45720" rIns="91440" bIns="45720" rtlCol="0" anchor="b">
            <a:normAutofit/>
          </a:bodyPr>
          <a:lstStyle/>
          <a:p>
            <a:r>
              <a:rPr lang="en-US" sz="4800" dirty="0"/>
              <a:t>Menu Page</a:t>
            </a:r>
          </a:p>
        </p:txBody>
      </p:sp>
      <p:pic>
        <p:nvPicPr>
          <p:cNvPr id="24" name="Picture 23">
            <a:extLst>
              <a:ext uri="{FF2B5EF4-FFF2-40B4-BE49-F238E27FC236}">
                <a16:creationId xmlns:a16="http://schemas.microsoft.com/office/drawing/2014/main" id="{214924F5-CDC2-4DFA-82F3-4843ADD678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55295" t="89389" r="26987" b="24"/>
          <a:stretch/>
        </p:blipFill>
        <p:spPr>
          <a:xfrm flipH="1">
            <a:off x="0" y="-1"/>
            <a:ext cx="2596444" cy="872709"/>
          </a:xfrm>
          <a:prstGeom prst="rect">
            <a:avLst/>
          </a:prstGeom>
        </p:spPr>
      </p:pic>
      <p:pic>
        <p:nvPicPr>
          <p:cNvPr id="26" name="Picture 25">
            <a:extLst>
              <a:ext uri="{FF2B5EF4-FFF2-40B4-BE49-F238E27FC236}">
                <a16:creationId xmlns:a16="http://schemas.microsoft.com/office/drawing/2014/main" id="{AED59812-6820-446C-B994-0D059C97DC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91927" t="72411" b="13751"/>
          <a:stretch/>
        </p:blipFill>
        <p:spPr>
          <a:xfrm>
            <a:off x="10473994" y="5564567"/>
            <a:ext cx="1341545" cy="1293433"/>
          </a:xfrm>
          <a:custGeom>
            <a:avLst/>
            <a:gdLst>
              <a:gd name="connsiteX0" fmla="*/ 0 w 1341545"/>
              <a:gd name="connsiteY0" fmla="*/ 0 h 1293433"/>
              <a:gd name="connsiteX1" fmla="*/ 1341545 w 1341545"/>
              <a:gd name="connsiteY1" fmla="*/ 0 h 1293433"/>
              <a:gd name="connsiteX2" fmla="*/ 1341545 w 1341545"/>
              <a:gd name="connsiteY2" fmla="*/ 1293433 h 1293433"/>
              <a:gd name="connsiteX3" fmla="*/ 150847 w 1341545"/>
              <a:gd name="connsiteY3" fmla="*/ 1293433 h 1293433"/>
              <a:gd name="connsiteX4" fmla="*/ 66240 w 1341545"/>
              <a:gd name="connsiteY4" fmla="*/ 1183451 h 1293433"/>
              <a:gd name="connsiteX5" fmla="*/ 0 w 1341545"/>
              <a:gd name="connsiteY5" fmla="*/ 1061841 h 1293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545" h="1293433">
                <a:moveTo>
                  <a:pt x="0" y="0"/>
                </a:moveTo>
                <a:lnTo>
                  <a:pt x="1341545" y="0"/>
                </a:lnTo>
                <a:lnTo>
                  <a:pt x="1341545" y="1293433"/>
                </a:lnTo>
                <a:lnTo>
                  <a:pt x="150847" y="1293433"/>
                </a:lnTo>
                <a:lnTo>
                  <a:pt x="66240" y="1183451"/>
                </a:lnTo>
                <a:lnTo>
                  <a:pt x="0" y="1061841"/>
                </a:lnTo>
                <a:close/>
              </a:path>
            </a:pathLst>
          </a:custGeom>
        </p:spPr>
      </p:pic>
      <p:pic>
        <p:nvPicPr>
          <p:cNvPr id="28" name="Picture 27">
            <a:extLst>
              <a:ext uri="{FF2B5EF4-FFF2-40B4-BE49-F238E27FC236}">
                <a16:creationId xmlns:a16="http://schemas.microsoft.com/office/drawing/2014/main" id="{E844ED7C-1917-40D8-8B42-1B1C27BC5A5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3623" t="43915" r="1" b="18252"/>
          <a:stretch/>
        </p:blipFill>
        <p:spPr>
          <a:xfrm flipH="1">
            <a:off x="0" y="3142319"/>
            <a:ext cx="4605339" cy="3715682"/>
          </a:xfrm>
          <a:prstGeom prst="rect">
            <a:avLst/>
          </a:prstGeom>
        </p:spPr>
      </p:pic>
      <p:pic>
        <p:nvPicPr>
          <p:cNvPr id="3" name="Picture 2" descr="Graphical user interface, website&#10;&#10;Description automatically generated">
            <a:extLst>
              <a:ext uri="{FF2B5EF4-FFF2-40B4-BE49-F238E27FC236}">
                <a16:creationId xmlns:a16="http://schemas.microsoft.com/office/drawing/2014/main" id="{382E130D-EC0E-9705-E055-1D6156817D21}"/>
              </a:ext>
            </a:extLst>
          </p:cNvPr>
          <p:cNvPicPr>
            <a:picLocks noChangeAspect="1"/>
          </p:cNvPicPr>
          <p:nvPr/>
        </p:nvPicPr>
        <p:blipFill>
          <a:blip r:embed="rId5"/>
          <a:stretch>
            <a:fillRect/>
          </a:stretch>
        </p:blipFill>
        <p:spPr>
          <a:xfrm>
            <a:off x="4542686" y="1533143"/>
            <a:ext cx="7272853" cy="3864412"/>
          </a:xfrm>
          <a:prstGeom prst="rect">
            <a:avLst/>
          </a:prstGeom>
        </p:spPr>
      </p:pic>
    </p:spTree>
    <p:extLst>
      <p:ext uri="{BB962C8B-B14F-4D97-AF65-F5344CB8AC3E}">
        <p14:creationId xmlns:p14="http://schemas.microsoft.com/office/powerpoint/2010/main" val="14400077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A4414-7BA3-F558-244B-887A044E2AAB}"/>
              </a:ext>
            </a:extLst>
          </p:cNvPr>
          <p:cNvSpPr>
            <a:spLocks noGrp="1"/>
          </p:cNvSpPr>
          <p:nvPr>
            <p:ph type="title"/>
          </p:nvPr>
        </p:nvSpPr>
        <p:spPr/>
        <p:txBody>
          <a:bodyPr/>
          <a:lstStyle/>
          <a:p>
            <a:r>
              <a:rPr lang="en-US" dirty="0"/>
              <a:t>Gallery Page</a:t>
            </a:r>
          </a:p>
        </p:txBody>
      </p:sp>
      <p:pic>
        <p:nvPicPr>
          <p:cNvPr id="4" name="Picture 3">
            <a:extLst>
              <a:ext uri="{FF2B5EF4-FFF2-40B4-BE49-F238E27FC236}">
                <a16:creationId xmlns:a16="http://schemas.microsoft.com/office/drawing/2014/main" id="{35A3946E-524A-7194-7DC2-684E3732CC97}"/>
              </a:ext>
            </a:extLst>
          </p:cNvPr>
          <p:cNvPicPr>
            <a:picLocks noChangeAspect="1"/>
          </p:cNvPicPr>
          <p:nvPr/>
        </p:nvPicPr>
        <p:blipFill>
          <a:blip r:embed="rId2"/>
          <a:stretch>
            <a:fillRect/>
          </a:stretch>
        </p:blipFill>
        <p:spPr>
          <a:xfrm>
            <a:off x="2976628" y="2214694"/>
            <a:ext cx="6737388" cy="3579216"/>
          </a:xfrm>
          <a:prstGeom prst="rect">
            <a:avLst/>
          </a:prstGeom>
        </p:spPr>
      </p:pic>
    </p:spTree>
    <p:extLst>
      <p:ext uri="{BB962C8B-B14F-4D97-AF65-F5344CB8AC3E}">
        <p14:creationId xmlns:p14="http://schemas.microsoft.com/office/powerpoint/2010/main" val="14869490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6B264-32FF-7845-0F40-E4154ABC8183}"/>
              </a:ext>
            </a:extLst>
          </p:cNvPr>
          <p:cNvSpPr>
            <a:spLocks noGrp="1"/>
          </p:cNvSpPr>
          <p:nvPr>
            <p:ph type="title"/>
          </p:nvPr>
        </p:nvSpPr>
        <p:spPr/>
        <p:txBody>
          <a:bodyPr/>
          <a:lstStyle/>
          <a:p>
            <a:r>
              <a:rPr lang="en-US" dirty="0"/>
              <a:t>Catering Page</a:t>
            </a:r>
          </a:p>
        </p:txBody>
      </p:sp>
      <p:pic>
        <p:nvPicPr>
          <p:cNvPr id="4" name="Picture 3" descr="Graphical user interface&#10;&#10;Description automatically generated with medium confidence">
            <a:extLst>
              <a:ext uri="{FF2B5EF4-FFF2-40B4-BE49-F238E27FC236}">
                <a16:creationId xmlns:a16="http://schemas.microsoft.com/office/drawing/2014/main" id="{F8527962-C3AE-8881-DDD5-9EDCF96C3B48}"/>
              </a:ext>
            </a:extLst>
          </p:cNvPr>
          <p:cNvPicPr>
            <a:picLocks noChangeAspect="1"/>
          </p:cNvPicPr>
          <p:nvPr/>
        </p:nvPicPr>
        <p:blipFill>
          <a:blip r:embed="rId2"/>
          <a:stretch>
            <a:fillRect/>
          </a:stretch>
        </p:blipFill>
        <p:spPr>
          <a:xfrm>
            <a:off x="2993572" y="2214693"/>
            <a:ext cx="6565358" cy="4024789"/>
          </a:xfrm>
          <a:prstGeom prst="rect">
            <a:avLst/>
          </a:prstGeom>
        </p:spPr>
      </p:pic>
    </p:spTree>
    <p:extLst>
      <p:ext uri="{BB962C8B-B14F-4D97-AF65-F5344CB8AC3E}">
        <p14:creationId xmlns:p14="http://schemas.microsoft.com/office/powerpoint/2010/main" val="33735084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0CF0F-F772-6F03-F3B8-9CBB0E5D5702}"/>
              </a:ext>
            </a:extLst>
          </p:cNvPr>
          <p:cNvSpPr>
            <a:spLocks noGrp="1"/>
          </p:cNvSpPr>
          <p:nvPr>
            <p:ph type="title"/>
          </p:nvPr>
        </p:nvSpPr>
        <p:spPr/>
        <p:txBody>
          <a:bodyPr/>
          <a:lstStyle/>
          <a:p>
            <a:r>
              <a:rPr lang="en-US" dirty="0"/>
              <a:t>Catering placed</a:t>
            </a:r>
          </a:p>
        </p:txBody>
      </p:sp>
      <p:pic>
        <p:nvPicPr>
          <p:cNvPr id="4" name="Picture 3" descr="Graphical user interface, text, website&#10;&#10;Description automatically generated">
            <a:extLst>
              <a:ext uri="{FF2B5EF4-FFF2-40B4-BE49-F238E27FC236}">
                <a16:creationId xmlns:a16="http://schemas.microsoft.com/office/drawing/2014/main" id="{C526B1FB-CC4D-746D-DD7B-756766E540EA}"/>
              </a:ext>
            </a:extLst>
          </p:cNvPr>
          <p:cNvPicPr>
            <a:picLocks noChangeAspect="1"/>
          </p:cNvPicPr>
          <p:nvPr/>
        </p:nvPicPr>
        <p:blipFill>
          <a:blip r:embed="rId2"/>
          <a:stretch>
            <a:fillRect/>
          </a:stretch>
        </p:blipFill>
        <p:spPr>
          <a:xfrm>
            <a:off x="1895945" y="2214694"/>
            <a:ext cx="8400110" cy="3624791"/>
          </a:xfrm>
          <a:prstGeom prst="rect">
            <a:avLst/>
          </a:prstGeom>
        </p:spPr>
      </p:pic>
    </p:spTree>
    <p:extLst>
      <p:ext uri="{BB962C8B-B14F-4D97-AF65-F5344CB8AC3E}">
        <p14:creationId xmlns:p14="http://schemas.microsoft.com/office/powerpoint/2010/main" val="3241293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AB03B-CE88-15C9-7278-D1A99E51517B}"/>
              </a:ext>
            </a:extLst>
          </p:cNvPr>
          <p:cNvSpPr>
            <a:spLocks noGrp="1"/>
          </p:cNvSpPr>
          <p:nvPr>
            <p:ph type="title"/>
          </p:nvPr>
        </p:nvSpPr>
        <p:spPr/>
        <p:txBody>
          <a:bodyPr/>
          <a:lstStyle/>
          <a:p>
            <a:r>
              <a:rPr lang="en-US" cap="none" dirty="0"/>
              <a:t>Testing</a:t>
            </a:r>
          </a:p>
        </p:txBody>
      </p:sp>
      <p:sp>
        <p:nvSpPr>
          <p:cNvPr id="5" name="TextBox 4">
            <a:extLst>
              <a:ext uri="{FF2B5EF4-FFF2-40B4-BE49-F238E27FC236}">
                <a16:creationId xmlns:a16="http://schemas.microsoft.com/office/drawing/2014/main" id="{93A9B526-D8C4-ADA0-7983-0FDCD563BC61}"/>
              </a:ext>
            </a:extLst>
          </p:cNvPr>
          <p:cNvSpPr txBox="1"/>
          <p:nvPr/>
        </p:nvSpPr>
        <p:spPr>
          <a:xfrm>
            <a:off x="755374" y="1997839"/>
            <a:ext cx="9521687" cy="3416320"/>
          </a:xfrm>
          <a:prstGeom prst="rect">
            <a:avLst/>
          </a:prstGeom>
          <a:noFill/>
        </p:spPr>
        <p:txBody>
          <a:bodyPr wrap="square">
            <a:spAutoFit/>
          </a:bodyPr>
          <a:lstStyle/>
          <a:p>
            <a:pPr marL="285750" indent="-285750">
              <a:buFont typeface="Arial" panose="020B0604020202020204" pitchFamily="34" charset="0"/>
              <a:buChar char="•"/>
            </a:pPr>
            <a:r>
              <a:rPr lang="en-US" dirty="0">
                <a:effectLst/>
                <a:latin typeface="Times New Roman" panose="02020603050405020304" pitchFamily="18" charset="0"/>
              </a:rPr>
              <a:t>The test environment for tools is before running the python shell and compiling the </a:t>
            </a:r>
            <a:r>
              <a:rPr lang="en-US" dirty="0" err="1">
                <a:effectLst/>
                <a:latin typeface="Times New Roman" panose="02020603050405020304" pitchFamily="18" charset="0"/>
              </a:rPr>
              <a:t>app.py</a:t>
            </a:r>
            <a:r>
              <a:rPr lang="en-US" dirty="0">
                <a:effectLst/>
                <a:latin typeface="Times New Roman" panose="02020603050405020304" pitchFamily="18" charset="0"/>
              </a:rPr>
              <a:t>, we need to make sure whether the MySQL database is up and running. And then we can compile the </a:t>
            </a:r>
            <a:r>
              <a:rPr lang="en-US" dirty="0" err="1">
                <a:effectLst/>
                <a:latin typeface="Times New Roman" panose="02020603050405020304" pitchFamily="18" charset="0"/>
              </a:rPr>
              <a:t>app.py</a:t>
            </a:r>
            <a:r>
              <a:rPr lang="en-US" dirty="0">
                <a:effectLst/>
                <a:latin typeface="Times New Roman" panose="02020603050405020304" pitchFamily="18" charset="0"/>
              </a:rPr>
              <a:t> and wait for the localhost:5000 and the webpage starts running. There we can login, signup and then go deep into the website to see the Menu, testimonials and adding items to cart, etc. </a:t>
            </a:r>
          </a:p>
          <a:p>
            <a:pPr marL="285750" indent="-285750">
              <a:buFont typeface="Arial" panose="020B0604020202020204" pitchFamily="34" charset="0"/>
              <a:buChar char="•"/>
            </a:pPr>
            <a:r>
              <a:rPr lang="en-US" dirty="0">
                <a:effectLst/>
                <a:latin typeface="Times New Roman" panose="02020603050405020304" pitchFamily="18" charset="0"/>
              </a:rPr>
              <a:t>Coming to Hardware we need to make sure MySQL and python are installed in the admin’s laptop and make sure the internet connection is stable. </a:t>
            </a:r>
          </a:p>
          <a:p>
            <a:pPr marL="285750" indent="-285750">
              <a:buFont typeface="Arial" panose="020B0604020202020204" pitchFamily="34" charset="0"/>
              <a:buChar char="•"/>
            </a:pPr>
            <a:endParaRPr lang="en-US" dirty="0">
              <a:latin typeface="Times New Roman" panose="02020603050405020304" pitchFamily="18" charset="0"/>
            </a:endParaRPr>
          </a:p>
          <a:p>
            <a:pPr marL="285750" indent="-285750">
              <a:buFont typeface="Arial" panose="020B0604020202020204" pitchFamily="34" charset="0"/>
              <a:buChar char="•"/>
            </a:pPr>
            <a:endParaRPr lang="en-US" dirty="0">
              <a:effectLst/>
              <a:latin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endParaRPr>
          </a:p>
          <a:p>
            <a:pPr marL="285750" indent="-285750">
              <a:buFont typeface="Arial" panose="020B0604020202020204" pitchFamily="34" charset="0"/>
              <a:buChar char="•"/>
            </a:pPr>
            <a:endParaRPr lang="en-US" dirty="0">
              <a:effectLst/>
              <a:latin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endParaRPr>
          </a:p>
          <a:p>
            <a:pPr marL="285750" indent="-285750">
              <a:buFont typeface="Arial" panose="020B0604020202020204" pitchFamily="34" charset="0"/>
              <a:buChar char="•"/>
            </a:pPr>
            <a:endParaRPr lang="en-US" dirty="0">
              <a:effectLst/>
              <a:latin typeface="Times New Roman" panose="02020603050405020304" pitchFamily="18" charset="0"/>
            </a:endParaRPr>
          </a:p>
        </p:txBody>
      </p:sp>
      <p:graphicFrame>
        <p:nvGraphicFramePr>
          <p:cNvPr id="3" name="Object 2">
            <a:extLst>
              <a:ext uri="{FF2B5EF4-FFF2-40B4-BE49-F238E27FC236}">
                <a16:creationId xmlns:a16="http://schemas.microsoft.com/office/drawing/2014/main" id="{3F2E6308-17FA-8E77-81F5-A1F4A4A99287}"/>
              </a:ext>
            </a:extLst>
          </p:cNvPr>
          <p:cNvGraphicFramePr>
            <a:graphicFrameLocks noChangeAspect="1"/>
          </p:cNvGraphicFramePr>
          <p:nvPr>
            <p:extLst>
              <p:ext uri="{D42A27DB-BD31-4B8C-83A1-F6EECF244321}">
                <p14:modId xmlns:p14="http://schemas.microsoft.com/office/powerpoint/2010/main" val="2340225694"/>
              </p:ext>
            </p:extLst>
          </p:nvPr>
        </p:nvGraphicFramePr>
        <p:xfrm>
          <a:off x="1233463" y="4026568"/>
          <a:ext cx="6362787" cy="1056477"/>
        </p:xfrm>
        <a:graphic>
          <a:graphicData uri="http://schemas.openxmlformats.org/presentationml/2006/ole">
            <mc:AlternateContent xmlns:mc="http://schemas.openxmlformats.org/markup-compatibility/2006">
              <mc:Choice xmlns:v="urn:schemas-microsoft-com:vml" Requires="v">
                <p:oleObj name="Packager Shell Object" showAsIcon="1" r:id="rId2" imgW="1599480" imgH="439560" progId="Package">
                  <p:embed/>
                </p:oleObj>
              </mc:Choice>
              <mc:Fallback>
                <p:oleObj name="Packager Shell Object" showAsIcon="1" r:id="rId2" imgW="1599480" imgH="439560" progId="Package">
                  <p:embed/>
                  <p:pic>
                    <p:nvPicPr>
                      <p:cNvPr id="0" name=""/>
                      <p:cNvPicPr/>
                      <p:nvPr/>
                    </p:nvPicPr>
                    <p:blipFill>
                      <a:blip r:embed="rId3"/>
                      <a:stretch>
                        <a:fillRect/>
                      </a:stretch>
                    </p:blipFill>
                    <p:spPr>
                      <a:xfrm>
                        <a:off x="1233463" y="4026568"/>
                        <a:ext cx="6362787" cy="1056477"/>
                      </a:xfrm>
                      <a:prstGeom prst="rect">
                        <a:avLst/>
                      </a:prstGeom>
                    </p:spPr>
                  </p:pic>
                </p:oleObj>
              </mc:Fallback>
            </mc:AlternateContent>
          </a:graphicData>
        </a:graphic>
      </p:graphicFrame>
    </p:spTree>
    <p:extLst>
      <p:ext uri="{BB962C8B-B14F-4D97-AF65-F5344CB8AC3E}">
        <p14:creationId xmlns:p14="http://schemas.microsoft.com/office/powerpoint/2010/main" val="8894609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4E426-C648-5F41-B753-38944B675019}"/>
              </a:ext>
            </a:extLst>
          </p:cNvPr>
          <p:cNvSpPr>
            <a:spLocks noGrp="1"/>
          </p:cNvSpPr>
          <p:nvPr>
            <p:ph type="title"/>
          </p:nvPr>
        </p:nvSpPr>
        <p:spPr/>
        <p:txBody>
          <a:bodyPr/>
          <a:lstStyle/>
          <a:p>
            <a:r>
              <a:rPr lang="en-US" cap="none" dirty="0"/>
              <a:t>Introduction</a:t>
            </a:r>
          </a:p>
        </p:txBody>
      </p:sp>
      <p:sp>
        <p:nvSpPr>
          <p:cNvPr id="3" name="Content Placeholder 2">
            <a:extLst>
              <a:ext uri="{FF2B5EF4-FFF2-40B4-BE49-F238E27FC236}">
                <a16:creationId xmlns:a16="http://schemas.microsoft.com/office/drawing/2014/main" id="{6468A333-F70A-7045-A7D1-86369B95AA20}"/>
              </a:ext>
            </a:extLst>
          </p:cNvPr>
          <p:cNvSpPr>
            <a:spLocks noGrp="1"/>
          </p:cNvSpPr>
          <p:nvPr>
            <p:ph sz="quarter" idx="13"/>
          </p:nvPr>
        </p:nvSpPr>
        <p:spPr>
          <a:xfrm>
            <a:off x="913774" y="2367092"/>
            <a:ext cx="10363826" cy="3759387"/>
          </a:xfrm>
        </p:spPr>
        <p:txBody>
          <a:bodyPr>
            <a:normAutofit/>
          </a:bodyPr>
          <a:lstStyle/>
          <a:p>
            <a:pPr marL="457200" lvl="0" indent="-342900" algn="l" rtl="0">
              <a:spcBef>
                <a:spcPts val="0"/>
              </a:spcBef>
              <a:spcAft>
                <a:spcPts val="0"/>
              </a:spcAft>
              <a:buSzPts val="1800"/>
              <a:buChar char="•"/>
            </a:pPr>
            <a:r>
              <a:rPr lang="en-IN" dirty="0"/>
              <a:t>This is project is mainly about understanding real time objectives of the Object-Oriented Software Engineering. </a:t>
            </a:r>
          </a:p>
          <a:p>
            <a:pPr marL="457200" lvl="0" indent="-342900" algn="l" rtl="0">
              <a:spcBef>
                <a:spcPts val="0"/>
              </a:spcBef>
              <a:spcAft>
                <a:spcPts val="0"/>
              </a:spcAft>
              <a:buSzPts val="1800"/>
              <a:buChar char="•"/>
            </a:pPr>
            <a:r>
              <a:rPr lang="en-IN" dirty="0"/>
              <a:t>We have developed a Restaurant Management system.</a:t>
            </a:r>
          </a:p>
          <a:p>
            <a:pPr marL="457200" lvl="0" indent="-342900" algn="l" rtl="0">
              <a:spcBef>
                <a:spcPts val="0"/>
              </a:spcBef>
              <a:spcAft>
                <a:spcPts val="0"/>
              </a:spcAft>
              <a:buSzPts val="1800"/>
              <a:buChar char="•"/>
            </a:pPr>
            <a:r>
              <a:rPr lang="en-IN" dirty="0"/>
              <a:t>We have followed Agile Methodology for building this project.</a:t>
            </a:r>
          </a:p>
          <a:p>
            <a:pPr marL="0" indent="0">
              <a:buNone/>
            </a:pPr>
            <a:endParaRPr lang="en-US" cap="none" dirty="0"/>
          </a:p>
        </p:txBody>
      </p:sp>
    </p:spTree>
    <p:extLst>
      <p:ext uri="{BB962C8B-B14F-4D97-AF65-F5344CB8AC3E}">
        <p14:creationId xmlns:p14="http://schemas.microsoft.com/office/powerpoint/2010/main" val="4904283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C90470C9-1838-50A6-C677-8AFEFA0B1A22}"/>
              </a:ext>
            </a:extLst>
          </p:cNvPr>
          <p:cNvGraphicFramePr>
            <a:graphicFrameLocks noGrp="1" noChangeAspect="1"/>
          </p:cNvGraphicFramePr>
          <p:nvPr>
            <p:ph sz="quarter" idx="13"/>
            <p:extLst>
              <p:ext uri="{D42A27DB-BD31-4B8C-83A1-F6EECF244321}">
                <p14:modId xmlns:p14="http://schemas.microsoft.com/office/powerpoint/2010/main" val="2215375233"/>
              </p:ext>
            </p:extLst>
          </p:nvPr>
        </p:nvGraphicFramePr>
        <p:xfrm>
          <a:off x="593559" y="385011"/>
          <a:ext cx="10633242" cy="6336631"/>
        </p:xfrm>
        <a:graphic>
          <a:graphicData uri="http://schemas.openxmlformats.org/presentationml/2006/ole">
            <mc:AlternateContent xmlns:mc="http://schemas.openxmlformats.org/markup-compatibility/2006">
              <mc:Choice xmlns:v="urn:schemas-microsoft-com:vml" Requires="v">
                <p:oleObj name="Worksheet" r:id="rId2" imgW="11826382" imgH="4610273" progId="Excel.Sheet.12">
                  <p:embed/>
                </p:oleObj>
              </mc:Choice>
              <mc:Fallback>
                <p:oleObj name="Worksheet" r:id="rId2" imgW="11826382" imgH="4610273" progId="Excel.Sheet.12">
                  <p:embed/>
                  <p:pic>
                    <p:nvPicPr>
                      <p:cNvPr id="4" name="Object 3">
                        <a:extLst>
                          <a:ext uri="{FF2B5EF4-FFF2-40B4-BE49-F238E27FC236}">
                            <a16:creationId xmlns:a16="http://schemas.microsoft.com/office/drawing/2014/main" id="{85C1950D-7E26-E8EF-7E66-85E62CBB5D8A}"/>
                          </a:ext>
                        </a:extLst>
                      </p:cNvPr>
                      <p:cNvPicPr/>
                      <p:nvPr/>
                    </p:nvPicPr>
                    <p:blipFill>
                      <a:blip r:embed="rId3"/>
                      <a:stretch>
                        <a:fillRect/>
                      </a:stretch>
                    </p:blipFill>
                    <p:spPr>
                      <a:xfrm>
                        <a:off x="593559" y="385011"/>
                        <a:ext cx="10633242" cy="6336631"/>
                      </a:xfrm>
                      <a:prstGeom prst="rect">
                        <a:avLst/>
                      </a:prstGeom>
                    </p:spPr>
                  </p:pic>
                </p:oleObj>
              </mc:Fallback>
            </mc:AlternateContent>
          </a:graphicData>
        </a:graphic>
      </p:graphicFrame>
    </p:spTree>
    <p:extLst>
      <p:ext uri="{BB962C8B-B14F-4D97-AF65-F5344CB8AC3E}">
        <p14:creationId xmlns:p14="http://schemas.microsoft.com/office/powerpoint/2010/main" val="5591671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C695-0C52-7C82-EBEA-B1E32D525752}"/>
              </a:ext>
            </a:extLst>
          </p:cNvPr>
          <p:cNvSpPr>
            <a:spLocks noGrp="1"/>
          </p:cNvSpPr>
          <p:nvPr>
            <p:ph type="title"/>
          </p:nvPr>
        </p:nvSpPr>
        <p:spPr>
          <a:xfrm>
            <a:off x="655357" y="700515"/>
            <a:ext cx="10364451" cy="1596177"/>
          </a:xfrm>
        </p:spPr>
        <p:txBody>
          <a:bodyPr/>
          <a:lstStyle/>
          <a:p>
            <a:r>
              <a:rPr lang="en-US" cap="none" dirty="0"/>
              <a:t>Future Enhancement</a:t>
            </a:r>
          </a:p>
        </p:txBody>
      </p:sp>
      <p:sp>
        <p:nvSpPr>
          <p:cNvPr id="5" name="TextBox 4">
            <a:extLst>
              <a:ext uri="{FF2B5EF4-FFF2-40B4-BE49-F238E27FC236}">
                <a16:creationId xmlns:a16="http://schemas.microsoft.com/office/drawing/2014/main" id="{D9CCA6D6-E691-7743-A1E2-EFF403E1703A}"/>
              </a:ext>
            </a:extLst>
          </p:cNvPr>
          <p:cNvSpPr txBox="1"/>
          <p:nvPr/>
        </p:nvSpPr>
        <p:spPr>
          <a:xfrm>
            <a:off x="755374" y="1997839"/>
            <a:ext cx="9521687" cy="3416320"/>
          </a:xfrm>
          <a:prstGeom prst="rect">
            <a:avLst/>
          </a:prstGeom>
          <a:noFill/>
        </p:spPr>
        <p:txBody>
          <a:bodyPr wrap="square">
            <a:spAutoFit/>
          </a:bodyPr>
          <a:lstStyle/>
          <a:p>
            <a:pPr marL="285750" indent="-285750">
              <a:buFont typeface="Arial" panose="020B0604020202020204" pitchFamily="34" charset="0"/>
              <a:buChar char="•"/>
            </a:pPr>
            <a:r>
              <a:rPr lang="en-US" dirty="0">
                <a:effectLst/>
                <a:latin typeface="Times New Roman" panose="02020603050405020304" pitchFamily="18" charset="0"/>
              </a:rPr>
              <a:t>We plan to do checkout with online card Payment</a:t>
            </a:r>
          </a:p>
          <a:p>
            <a:pPr marL="285750" indent="-285750">
              <a:buFont typeface="Arial" panose="020B0604020202020204" pitchFamily="34" charset="0"/>
              <a:buChar char="•"/>
            </a:pPr>
            <a:r>
              <a:rPr lang="en-US" dirty="0">
                <a:latin typeface="Times New Roman" panose="02020603050405020304" pitchFamily="18" charset="0"/>
              </a:rPr>
              <a:t>Add more functionality in catering. Like No of people and count food like that way Update order within 1 day.</a:t>
            </a:r>
          </a:p>
          <a:p>
            <a:pPr marL="285750" indent="-285750">
              <a:buFont typeface="Arial" panose="020B0604020202020204" pitchFamily="34" charset="0"/>
              <a:buChar char="•"/>
            </a:pPr>
            <a:r>
              <a:rPr lang="en-US" dirty="0">
                <a:effectLst/>
                <a:latin typeface="Times New Roman" panose="02020603050405020304" pitchFamily="18" charset="0"/>
              </a:rPr>
              <a:t>Admin GUI.</a:t>
            </a:r>
          </a:p>
          <a:p>
            <a:pPr marL="285750" indent="-285750">
              <a:buFont typeface="Arial" panose="020B0604020202020204" pitchFamily="34" charset="0"/>
              <a:buChar char="•"/>
            </a:pPr>
            <a:endParaRPr lang="en-US" dirty="0">
              <a:latin typeface="Times New Roman" panose="02020603050405020304" pitchFamily="18" charset="0"/>
            </a:endParaRPr>
          </a:p>
          <a:p>
            <a:pPr marL="285750" indent="-285750">
              <a:buFont typeface="Arial" panose="020B0604020202020204" pitchFamily="34" charset="0"/>
              <a:buChar char="•"/>
            </a:pPr>
            <a:endParaRPr lang="en-US" dirty="0">
              <a:effectLst/>
              <a:latin typeface="Times New Roman" panose="02020603050405020304" pitchFamily="18" charset="0"/>
            </a:endParaRPr>
          </a:p>
          <a:p>
            <a:pPr marL="285750" indent="-285750">
              <a:buFont typeface="Arial" panose="020B0604020202020204" pitchFamily="34" charset="0"/>
              <a:buChar char="•"/>
            </a:pPr>
            <a:endParaRPr lang="en-US" dirty="0">
              <a:latin typeface="Times New Roman" panose="02020603050405020304" pitchFamily="18" charset="0"/>
            </a:endParaRPr>
          </a:p>
          <a:p>
            <a:r>
              <a:rPr lang="en-US" dirty="0">
                <a:effectLst/>
                <a:latin typeface="Times New Roman" panose="02020603050405020304" pitchFamily="18" charset="0"/>
              </a:rPr>
              <a:t>Implementation document is attached here. </a:t>
            </a:r>
          </a:p>
          <a:p>
            <a:endParaRPr lang="en-US" dirty="0">
              <a:latin typeface="Times New Roman" panose="02020603050405020304" pitchFamily="18" charset="0"/>
            </a:endParaRPr>
          </a:p>
          <a:p>
            <a:endParaRPr lang="en-US" dirty="0">
              <a:effectLst/>
              <a:latin typeface="Times New Roman" panose="02020603050405020304" pitchFamily="18" charset="0"/>
            </a:endParaRPr>
          </a:p>
          <a:p>
            <a:endParaRPr lang="en-US" dirty="0">
              <a:latin typeface="Times New Roman" panose="02020603050405020304" pitchFamily="18" charset="0"/>
            </a:endParaRPr>
          </a:p>
          <a:p>
            <a:r>
              <a:rPr lang="en-US" dirty="0">
                <a:latin typeface="Times New Roman" panose="02020603050405020304" pitchFamily="18" charset="0"/>
              </a:rPr>
              <a:t>Source code is presented in the zip file.  </a:t>
            </a:r>
            <a:endParaRPr lang="en-US" dirty="0">
              <a:effectLst/>
              <a:latin typeface="Times New Roman" panose="02020603050405020304" pitchFamily="18" charset="0"/>
            </a:endParaRPr>
          </a:p>
        </p:txBody>
      </p:sp>
      <p:graphicFrame>
        <p:nvGraphicFramePr>
          <p:cNvPr id="4" name="Object 3">
            <a:extLst>
              <a:ext uri="{FF2B5EF4-FFF2-40B4-BE49-F238E27FC236}">
                <a16:creationId xmlns:a16="http://schemas.microsoft.com/office/drawing/2014/main" id="{0934C653-906A-F566-67C0-2787F0B8DE41}"/>
              </a:ext>
            </a:extLst>
          </p:cNvPr>
          <p:cNvGraphicFramePr>
            <a:graphicFrameLocks noChangeAspect="1"/>
          </p:cNvGraphicFramePr>
          <p:nvPr>
            <p:extLst>
              <p:ext uri="{D42A27DB-BD31-4B8C-83A1-F6EECF244321}">
                <p14:modId xmlns:p14="http://schemas.microsoft.com/office/powerpoint/2010/main" val="454640274"/>
              </p:ext>
            </p:extLst>
          </p:nvPr>
        </p:nvGraphicFramePr>
        <p:xfrm>
          <a:off x="5147733" y="3152001"/>
          <a:ext cx="3623734" cy="944033"/>
        </p:xfrm>
        <a:graphic>
          <a:graphicData uri="http://schemas.openxmlformats.org/presentationml/2006/ole">
            <mc:AlternateContent xmlns:mc="http://schemas.openxmlformats.org/markup-compatibility/2006">
              <mc:Choice xmlns:v="urn:schemas-microsoft-com:vml" Requires="v">
                <p:oleObj name="Packager Shell Object" showAsIcon="1" r:id="rId2" imgW="1528560" imgH="439560" progId="Package">
                  <p:embed/>
                </p:oleObj>
              </mc:Choice>
              <mc:Fallback>
                <p:oleObj name="Packager Shell Object" showAsIcon="1" r:id="rId2" imgW="1528560" imgH="439560" progId="Package">
                  <p:embed/>
                  <p:pic>
                    <p:nvPicPr>
                      <p:cNvPr id="0" name=""/>
                      <p:cNvPicPr/>
                      <p:nvPr/>
                    </p:nvPicPr>
                    <p:blipFill>
                      <a:blip r:embed="rId3"/>
                      <a:stretch>
                        <a:fillRect/>
                      </a:stretch>
                    </p:blipFill>
                    <p:spPr>
                      <a:xfrm>
                        <a:off x="5147733" y="3152001"/>
                        <a:ext cx="3623734" cy="944033"/>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A60A6FAF-3093-62E7-91A3-A0EA3D454C4F}"/>
              </a:ext>
            </a:extLst>
          </p:cNvPr>
          <p:cNvGraphicFramePr>
            <a:graphicFrameLocks noChangeAspect="1"/>
          </p:cNvGraphicFramePr>
          <p:nvPr>
            <p:extLst>
              <p:ext uri="{D42A27DB-BD31-4B8C-83A1-F6EECF244321}">
                <p14:modId xmlns:p14="http://schemas.microsoft.com/office/powerpoint/2010/main" val="476295242"/>
              </p:ext>
            </p:extLst>
          </p:nvPr>
        </p:nvGraphicFramePr>
        <p:xfrm>
          <a:off x="5178425" y="4301069"/>
          <a:ext cx="4219575" cy="944032"/>
        </p:xfrm>
        <a:graphic>
          <a:graphicData uri="http://schemas.openxmlformats.org/presentationml/2006/ole">
            <mc:AlternateContent xmlns:mc="http://schemas.openxmlformats.org/markup-compatibility/2006">
              <mc:Choice xmlns:v="urn:schemas-microsoft-com:vml" Requires="v">
                <p:oleObj name="Packager Shell Object" showAsIcon="1" r:id="rId4" imgW="1922040" imgH="439560" progId="Package">
                  <p:embed/>
                </p:oleObj>
              </mc:Choice>
              <mc:Fallback>
                <p:oleObj name="Packager Shell Object" showAsIcon="1" r:id="rId4" imgW="1922040" imgH="439560" progId="Package">
                  <p:embed/>
                  <p:pic>
                    <p:nvPicPr>
                      <p:cNvPr id="0" name=""/>
                      <p:cNvPicPr/>
                      <p:nvPr/>
                    </p:nvPicPr>
                    <p:blipFill>
                      <a:blip r:embed="rId5"/>
                      <a:stretch>
                        <a:fillRect/>
                      </a:stretch>
                    </p:blipFill>
                    <p:spPr>
                      <a:xfrm>
                        <a:off x="5178425" y="4301069"/>
                        <a:ext cx="4219575" cy="944032"/>
                      </a:xfrm>
                      <a:prstGeom prst="rect">
                        <a:avLst/>
                      </a:prstGeom>
                    </p:spPr>
                  </p:pic>
                </p:oleObj>
              </mc:Fallback>
            </mc:AlternateContent>
          </a:graphicData>
        </a:graphic>
      </p:graphicFrame>
    </p:spTree>
    <p:extLst>
      <p:ext uri="{BB962C8B-B14F-4D97-AF65-F5344CB8AC3E}">
        <p14:creationId xmlns:p14="http://schemas.microsoft.com/office/powerpoint/2010/main" val="29469538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52CE620-EFBB-F8F0-50BA-EF5CBADEAEEE}"/>
              </a:ext>
            </a:extLst>
          </p:cNvPr>
          <p:cNvSpPr/>
          <p:nvPr/>
        </p:nvSpPr>
        <p:spPr>
          <a:xfrm rot="20911866">
            <a:off x="2387021" y="2382499"/>
            <a:ext cx="6949880" cy="1938992"/>
          </a:xfrm>
          <a:prstGeom prst="rect">
            <a:avLst/>
          </a:prstGeom>
          <a:noFill/>
        </p:spPr>
        <p:txBody>
          <a:bodyPr wrap="square" lIns="91440" tIns="45720" rIns="91440" bIns="45720">
            <a:spAutoFit/>
          </a:bodyPr>
          <a:lstStyle/>
          <a:p>
            <a:pPr algn="ctr"/>
            <a:r>
              <a:rPr lang="en-US" sz="12000" dirty="0">
                <a:ln w="0">
                  <a:solidFill>
                    <a:schemeClr val="bg1">
                      <a:lumMod val="85000"/>
                    </a:schemeClr>
                  </a:solidFill>
                </a:ln>
                <a:solidFill>
                  <a:schemeClr val="tx1">
                    <a:lumMod val="50000"/>
                    <a:lumOff val="50000"/>
                  </a:schemeClr>
                </a:solidFill>
                <a:effectLst>
                  <a:glow rad="63500">
                    <a:schemeClr val="bg1">
                      <a:lumMod val="85000"/>
                      <a:alpha val="40000"/>
                    </a:schemeClr>
                  </a:glow>
                  <a:reflection blurRad="6350" stA="53000" endA="300" endPos="35500" dir="5400000" sy="-90000" algn="bl" rotWithShape="0"/>
                </a:effectLst>
              </a:rPr>
              <a:t>Thank</a:t>
            </a:r>
            <a:r>
              <a:rPr lang="en-US" sz="12000" dirty="0">
                <a:ln w="0">
                  <a:solidFill>
                    <a:schemeClr val="bg1">
                      <a:lumMod val="85000"/>
                    </a:schemeClr>
                  </a:solidFill>
                </a:ln>
                <a:gradFill>
                  <a:gsLst>
                    <a:gs pos="0">
                      <a:schemeClr val="accent5">
                        <a:lumMod val="50000"/>
                      </a:schemeClr>
                    </a:gs>
                    <a:gs pos="50000">
                      <a:schemeClr val="accent5"/>
                    </a:gs>
                    <a:gs pos="100000">
                      <a:schemeClr val="accent5">
                        <a:lumMod val="60000"/>
                        <a:lumOff val="40000"/>
                      </a:schemeClr>
                    </a:gs>
                  </a:gsLst>
                  <a:lin ang="5400000"/>
                </a:gradFill>
                <a:effectLst>
                  <a:glow rad="63500">
                    <a:schemeClr val="bg1">
                      <a:lumMod val="85000"/>
                      <a:alpha val="40000"/>
                    </a:schemeClr>
                  </a:glow>
                  <a:reflection blurRad="6350" stA="53000" endA="300" endPos="35500" dir="5400000" sy="-90000" algn="bl" rotWithShape="0"/>
                </a:effectLst>
              </a:rPr>
              <a:t> </a:t>
            </a:r>
            <a:r>
              <a:rPr lang="en-US" sz="12000" dirty="0">
                <a:ln w="0">
                  <a:solidFill>
                    <a:schemeClr val="bg1">
                      <a:lumMod val="85000"/>
                    </a:schemeClr>
                  </a:solidFill>
                </a:ln>
                <a:solidFill>
                  <a:schemeClr val="tx1">
                    <a:lumMod val="50000"/>
                    <a:lumOff val="50000"/>
                  </a:schemeClr>
                </a:solidFill>
                <a:effectLst>
                  <a:glow rad="63500">
                    <a:schemeClr val="bg1">
                      <a:lumMod val="85000"/>
                      <a:alpha val="40000"/>
                    </a:schemeClr>
                  </a:glow>
                  <a:reflection blurRad="6350" stA="53000" endA="300" endPos="35500" dir="5400000" sy="-90000" algn="bl" rotWithShape="0"/>
                </a:effectLst>
              </a:rPr>
              <a:t>You</a:t>
            </a:r>
          </a:p>
        </p:txBody>
      </p:sp>
    </p:spTree>
    <p:extLst>
      <p:ext uri="{BB962C8B-B14F-4D97-AF65-F5344CB8AC3E}">
        <p14:creationId xmlns:p14="http://schemas.microsoft.com/office/powerpoint/2010/main" val="2612835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3ADB3C3-8A70-004F-A763-BB0137BFA832}"/>
              </a:ext>
            </a:extLst>
          </p:cNvPr>
          <p:cNvSpPr>
            <a:spLocks noGrp="1"/>
          </p:cNvSpPr>
          <p:nvPr>
            <p:ph sz="quarter" idx="13"/>
          </p:nvPr>
        </p:nvSpPr>
        <p:spPr>
          <a:xfrm>
            <a:off x="914087" y="2045558"/>
            <a:ext cx="10363826" cy="3424107"/>
          </a:xfrm>
        </p:spPr>
        <p:txBody>
          <a:bodyPr>
            <a:normAutofit/>
          </a:bodyPr>
          <a:lstStyle/>
          <a:p>
            <a:r>
              <a:rPr lang="en-US" sz="1800" cap="none" dirty="0">
                <a:latin typeface="Times New Roman" panose="02020603050405020304" pitchFamily="18" charset="0"/>
              </a:rPr>
              <a:t>T</a:t>
            </a:r>
            <a:r>
              <a:rPr lang="en-US" sz="1800" cap="none" dirty="0">
                <a:effectLst/>
                <a:latin typeface="Times New Roman" panose="02020603050405020304" pitchFamily="18" charset="0"/>
              </a:rPr>
              <a:t>he project will then use architectural design to generate a broad vision for the evolving system. it moves on to system modeling, which involves creating design models to comprehend the limitations and characteristics of the system. </a:t>
            </a:r>
            <a:r>
              <a:rPr lang="en-US" sz="1800" cap="none" dirty="0">
                <a:latin typeface="Times New Roman" panose="02020603050405020304" pitchFamily="18" charset="0"/>
              </a:rPr>
              <a:t>F</a:t>
            </a:r>
            <a:r>
              <a:rPr lang="en-US" sz="1800" cap="none" dirty="0">
                <a:effectLst/>
                <a:latin typeface="Times New Roman" panose="02020603050405020304" pitchFamily="18" charset="0"/>
              </a:rPr>
              <a:t>inally, effective user interface design methods are covered. </a:t>
            </a:r>
          </a:p>
          <a:p>
            <a:r>
              <a:rPr lang="en-IN" sz="1800" cap="none" dirty="0">
                <a:latin typeface="Times New Roman" panose="02020603050405020304" pitchFamily="18" charset="0"/>
                <a:cs typeface="Times New Roman" panose="02020603050405020304" pitchFamily="18" charset="0"/>
              </a:rPr>
              <a:t>We have used </a:t>
            </a:r>
            <a:r>
              <a:rPr lang="en-IN" sz="1800" b="1" cap="none" dirty="0">
                <a:latin typeface="Times New Roman" panose="02020603050405020304" pitchFamily="18" charset="0"/>
                <a:cs typeface="Times New Roman" panose="02020603050405020304" pitchFamily="18" charset="0"/>
              </a:rPr>
              <a:t>HTML, CSS, JS, Bootstrap, Python </a:t>
            </a:r>
            <a:r>
              <a:rPr lang="en-IN" sz="1800" cap="none" dirty="0">
                <a:latin typeface="Times New Roman" panose="02020603050405020304" pitchFamily="18" charset="0"/>
                <a:cs typeface="Times New Roman" panose="02020603050405020304" pitchFamily="18" charset="0"/>
              </a:rPr>
              <a:t>languages for frontend. As well as </a:t>
            </a:r>
            <a:r>
              <a:rPr lang="en-IN" sz="1800" b="1" cap="none" dirty="0">
                <a:latin typeface="Times New Roman" panose="02020603050405020304" pitchFamily="18" charset="0"/>
                <a:cs typeface="Times New Roman" panose="02020603050405020304" pitchFamily="18" charset="0"/>
              </a:rPr>
              <a:t>flask</a:t>
            </a:r>
            <a:r>
              <a:rPr lang="en-IN" sz="1800" cap="none" dirty="0">
                <a:latin typeface="Times New Roman" panose="02020603050405020304" pitchFamily="18" charset="0"/>
                <a:cs typeface="Times New Roman" panose="02020603050405020304" pitchFamily="18" charset="0"/>
              </a:rPr>
              <a:t> for fronted framework.</a:t>
            </a:r>
          </a:p>
          <a:p>
            <a:r>
              <a:rPr lang="en-IN" sz="1800" cap="none" dirty="0">
                <a:latin typeface="Times New Roman" panose="02020603050405020304" pitchFamily="18" charset="0"/>
                <a:cs typeface="Times New Roman" panose="02020603050405020304" pitchFamily="18" charset="0"/>
              </a:rPr>
              <a:t>For backend management we have used </a:t>
            </a:r>
            <a:r>
              <a:rPr lang="en-IN" sz="1800" b="1" cap="none" dirty="0">
                <a:latin typeface="Times New Roman" panose="02020603050405020304" pitchFamily="18" charset="0"/>
                <a:cs typeface="Times New Roman" panose="02020603050405020304" pitchFamily="18" charset="0"/>
              </a:rPr>
              <a:t>MySQL</a:t>
            </a:r>
            <a:r>
              <a:rPr lang="en-IN" sz="1800" cap="none" dirty="0">
                <a:latin typeface="Times New Roman" panose="02020603050405020304" pitchFamily="18" charset="0"/>
                <a:cs typeface="Times New Roman" panose="02020603050405020304" pitchFamily="18" charset="0"/>
              </a:rPr>
              <a:t>.</a:t>
            </a:r>
          </a:p>
          <a:p>
            <a:r>
              <a:rPr lang="en-IN" sz="1800" cap="none" dirty="0">
                <a:latin typeface="Times New Roman" panose="02020603050405020304" pitchFamily="18" charset="0"/>
                <a:cs typeface="Times New Roman" panose="02020603050405020304" pitchFamily="18" charset="0"/>
              </a:rPr>
              <a:t>The IDE we used is </a:t>
            </a:r>
            <a:r>
              <a:rPr lang="en-IN" sz="1800" b="1" cap="none" dirty="0">
                <a:latin typeface="Times New Roman" panose="02020603050405020304" pitchFamily="18" charset="0"/>
                <a:cs typeface="Times New Roman" panose="02020603050405020304" pitchFamily="18" charset="0"/>
              </a:rPr>
              <a:t>visual studio code</a:t>
            </a:r>
            <a:r>
              <a:rPr lang="en-IN" sz="1800" cap="none" dirty="0">
                <a:latin typeface="Times New Roman" panose="02020603050405020304" pitchFamily="18" charset="0"/>
                <a:cs typeface="Times New Roman" panose="02020603050405020304" pitchFamily="18" charset="0"/>
              </a:rPr>
              <a:t>.</a:t>
            </a:r>
          </a:p>
          <a:p>
            <a:r>
              <a:rPr lang="en-IN" sz="1800" cap="none" dirty="0">
                <a:latin typeface="Times New Roman" panose="02020603050405020304" pitchFamily="18" charset="0"/>
                <a:cs typeface="Times New Roman" panose="02020603050405020304" pitchFamily="18" charset="0"/>
              </a:rPr>
              <a:t>For Mac we use </a:t>
            </a:r>
            <a:r>
              <a:rPr lang="en-IN" sz="1800" b="1" cap="none" dirty="0">
                <a:latin typeface="Times New Roman" panose="02020603050405020304" pitchFamily="18" charset="0"/>
                <a:cs typeface="Times New Roman" panose="02020603050405020304" pitchFamily="18" charset="0"/>
              </a:rPr>
              <a:t>Docker, </a:t>
            </a:r>
            <a:r>
              <a:rPr lang="en-IN" sz="1800" b="1" cap="none" dirty="0" err="1">
                <a:latin typeface="Times New Roman" panose="02020603050405020304" pitchFamily="18" charset="0"/>
                <a:cs typeface="Times New Roman" panose="02020603050405020304" pitchFamily="18" charset="0"/>
              </a:rPr>
              <a:t>MYSQLWorkbech</a:t>
            </a:r>
            <a:endParaRPr lang="en-IN" sz="1800" b="1" cap="none" dirty="0">
              <a:latin typeface="Times New Roman" panose="02020603050405020304" pitchFamily="18" charset="0"/>
              <a:cs typeface="Times New Roman" panose="02020603050405020304" pitchFamily="18" charset="0"/>
            </a:endParaRPr>
          </a:p>
          <a:p>
            <a:endParaRPr lang="en-US" sz="1800" cap="none" dirty="0">
              <a:effectLst/>
              <a:latin typeface="Times New Roman" panose="02020603050405020304" pitchFamily="18" charset="0"/>
            </a:endParaRPr>
          </a:p>
          <a:p>
            <a:pPr marL="0" indent="0">
              <a:buNone/>
            </a:pPr>
            <a:endParaRPr lang="en-US" cap="none" dirty="0"/>
          </a:p>
        </p:txBody>
      </p:sp>
      <p:sp>
        <p:nvSpPr>
          <p:cNvPr id="2" name="Title 1">
            <a:extLst>
              <a:ext uri="{FF2B5EF4-FFF2-40B4-BE49-F238E27FC236}">
                <a16:creationId xmlns:a16="http://schemas.microsoft.com/office/drawing/2014/main" id="{761A5068-3824-EEBD-7AF8-E25DCA9EC39F}"/>
              </a:ext>
            </a:extLst>
          </p:cNvPr>
          <p:cNvSpPr>
            <a:spLocks noGrp="1"/>
          </p:cNvSpPr>
          <p:nvPr>
            <p:ph type="title"/>
          </p:nvPr>
        </p:nvSpPr>
        <p:spPr>
          <a:xfrm>
            <a:off x="914087" y="594891"/>
            <a:ext cx="10364451" cy="1596177"/>
          </a:xfrm>
        </p:spPr>
        <p:txBody>
          <a:bodyPr/>
          <a:lstStyle/>
          <a:p>
            <a:r>
              <a:rPr lang="en-US" cap="none" dirty="0"/>
              <a:t>Project Requirements</a:t>
            </a:r>
          </a:p>
        </p:txBody>
      </p:sp>
    </p:spTree>
    <p:extLst>
      <p:ext uri="{BB962C8B-B14F-4D97-AF65-F5344CB8AC3E}">
        <p14:creationId xmlns:p14="http://schemas.microsoft.com/office/powerpoint/2010/main" val="1502543510"/>
      </p:ext>
    </p:extLst>
  </p:cSld>
  <p:clrMapOvr>
    <a:masterClrMapping/>
  </p:clrMapOvr>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2AEAC-7804-482F-FC0A-BCFB5E327004}"/>
              </a:ext>
            </a:extLst>
          </p:cNvPr>
          <p:cNvSpPr>
            <a:spLocks noGrp="1"/>
          </p:cNvSpPr>
          <p:nvPr>
            <p:ph type="title"/>
          </p:nvPr>
        </p:nvSpPr>
        <p:spPr>
          <a:xfrm>
            <a:off x="913775" y="618518"/>
            <a:ext cx="10364451" cy="1253826"/>
          </a:xfrm>
        </p:spPr>
        <p:txBody>
          <a:bodyPr/>
          <a:lstStyle/>
          <a:p>
            <a:r>
              <a:rPr lang="en-US" cap="none" dirty="0"/>
              <a:t>Requirements Profile</a:t>
            </a:r>
            <a:endParaRPr lang="en-US" dirty="0"/>
          </a:p>
        </p:txBody>
      </p:sp>
      <p:sp>
        <p:nvSpPr>
          <p:cNvPr id="5" name="Content Placeholder 4">
            <a:extLst>
              <a:ext uri="{FF2B5EF4-FFF2-40B4-BE49-F238E27FC236}">
                <a16:creationId xmlns:a16="http://schemas.microsoft.com/office/drawing/2014/main" id="{B5F482BF-69F8-CC17-4A77-F7F9D798AA4C}"/>
              </a:ext>
            </a:extLst>
          </p:cNvPr>
          <p:cNvSpPr>
            <a:spLocks noGrp="1"/>
          </p:cNvSpPr>
          <p:nvPr>
            <p:ph sz="quarter" idx="13"/>
          </p:nvPr>
        </p:nvSpPr>
        <p:spPr>
          <a:xfrm>
            <a:off x="913774" y="1872344"/>
            <a:ext cx="10363826" cy="4367138"/>
          </a:xfrm>
        </p:spPr>
        <p:txBody>
          <a:bodyPr>
            <a:normAutofit/>
          </a:bodyPr>
          <a:lstStyle/>
          <a:p>
            <a:pPr marL="457200" marR="0" algn="just">
              <a:spcBef>
                <a:spcPts val="0"/>
              </a:spcBef>
              <a:spcAft>
                <a:spcPts val="0"/>
              </a:spcAft>
            </a:pPr>
            <a:r>
              <a:rPr lang="en-US" sz="1800" cap="none" dirty="0">
                <a:solidFill>
                  <a:srgbClr val="000000"/>
                </a:solidFill>
                <a:effectLst/>
                <a:latin typeface="Times New Roman" panose="02020603050405020304" pitchFamily="18" charset="0"/>
                <a:ea typeface="Calibri" panose="020F0502020204030204" pitchFamily="34" charset="0"/>
              </a:rPr>
              <a:t>The web application will have two interfaces. </a:t>
            </a:r>
          </a:p>
          <a:p>
            <a:pPr marL="457200" marR="0" algn="just">
              <a:spcBef>
                <a:spcPts val="0"/>
              </a:spcBef>
              <a:spcAft>
                <a:spcPts val="0"/>
              </a:spcAft>
            </a:pPr>
            <a:r>
              <a:rPr lang="en-US" sz="1800" cap="none" dirty="0">
                <a:solidFill>
                  <a:srgbClr val="000000"/>
                </a:solidFill>
                <a:effectLst/>
                <a:latin typeface="Times New Roman" panose="02020603050405020304" pitchFamily="18" charset="0"/>
                <a:ea typeface="Calibri" panose="020F0502020204030204" pitchFamily="34" charset="0"/>
              </a:rPr>
              <a:t>Each for </a:t>
            </a:r>
            <a:r>
              <a:rPr lang="en-US" sz="1800" b="1" cap="none" dirty="0">
                <a:solidFill>
                  <a:srgbClr val="000000"/>
                </a:solidFill>
                <a:effectLst/>
                <a:latin typeface="Times New Roman" panose="02020603050405020304" pitchFamily="18" charset="0"/>
                <a:ea typeface="Calibri" panose="020F0502020204030204" pitchFamily="34" charset="0"/>
              </a:rPr>
              <a:t>restaurant</a:t>
            </a:r>
            <a:r>
              <a:rPr lang="en-US" sz="1800" cap="none" dirty="0">
                <a:solidFill>
                  <a:srgbClr val="000000"/>
                </a:solidFill>
                <a:effectLst/>
                <a:latin typeface="Times New Roman" panose="02020603050405020304" pitchFamily="18" charset="0"/>
                <a:ea typeface="Calibri" panose="020F0502020204030204" pitchFamily="34" charset="0"/>
              </a:rPr>
              <a:t> manager and </a:t>
            </a:r>
            <a:r>
              <a:rPr lang="en-US" sz="1800" b="1" cap="none" dirty="0">
                <a:solidFill>
                  <a:srgbClr val="000000"/>
                </a:solidFill>
                <a:effectLst/>
                <a:latin typeface="Times New Roman" panose="02020603050405020304" pitchFamily="18" charset="0"/>
                <a:ea typeface="Calibri" panose="020F0502020204030204" pitchFamily="34" charset="0"/>
              </a:rPr>
              <a:t>customer</a:t>
            </a:r>
            <a:r>
              <a:rPr lang="en-US" sz="1800" cap="none" dirty="0">
                <a:solidFill>
                  <a:srgbClr val="000000"/>
                </a:solidFill>
                <a:effectLst/>
                <a:latin typeface="Times New Roman" panose="02020603050405020304" pitchFamily="18" charset="0"/>
                <a:ea typeface="Calibri" panose="020F0502020204030204" pitchFamily="34" charset="0"/>
              </a:rPr>
              <a:t>.</a:t>
            </a:r>
          </a:p>
          <a:p>
            <a:pPr marL="457200" marR="0" algn="just">
              <a:spcBef>
                <a:spcPts val="0"/>
              </a:spcBef>
              <a:spcAft>
                <a:spcPts val="0"/>
              </a:spcAft>
            </a:pPr>
            <a:r>
              <a:rPr lang="en-US" sz="1800" b="1" cap="none" dirty="0">
                <a:solidFill>
                  <a:srgbClr val="000000"/>
                </a:solidFill>
                <a:effectLst/>
                <a:latin typeface="Times New Roman" panose="02020603050405020304" pitchFamily="18" charset="0"/>
                <a:ea typeface="Calibri" panose="020F0502020204030204" pitchFamily="34" charset="0"/>
              </a:rPr>
              <a:t>Customer's</a:t>
            </a:r>
            <a:r>
              <a:rPr lang="en-US" sz="1800" cap="none" dirty="0">
                <a:solidFill>
                  <a:srgbClr val="000000"/>
                </a:solidFill>
                <a:effectLst/>
                <a:latin typeface="Times New Roman" panose="02020603050405020304" pitchFamily="18" charset="0"/>
                <a:ea typeface="Calibri" panose="020F0502020204030204" pitchFamily="34" charset="0"/>
              </a:rPr>
              <a:t> interface will consist of a scrollable menu listing available items, and their price. When the customer selects some dishes and place the order, it will be stored in "cart". </a:t>
            </a:r>
            <a:endParaRPr lang="en-US" sz="1800" cap="none" dirty="0">
              <a:solidFill>
                <a:srgbClr val="000000"/>
              </a:solidFill>
              <a:effectLst/>
              <a:latin typeface="Calibri" panose="020F0502020204030204" pitchFamily="34" charset="0"/>
              <a:ea typeface="Calibri" panose="020F0502020204030204" pitchFamily="34" charset="0"/>
            </a:endParaRPr>
          </a:p>
          <a:p>
            <a:pPr marL="457200" marR="0" algn="just">
              <a:spcBef>
                <a:spcPts val="0"/>
              </a:spcBef>
              <a:spcAft>
                <a:spcPts val="0"/>
              </a:spcAft>
            </a:pPr>
            <a:r>
              <a:rPr lang="en-US" sz="1800" cap="none" dirty="0">
                <a:solidFill>
                  <a:srgbClr val="000000"/>
                </a:solidFill>
                <a:effectLst/>
                <a:latin typeface="Times New Roman" panose="02020603050405020304" pitchFamily="18" charset="0"/>
                <a:ea typeface="Calibri" panose="020F0502020204030204" pitchFamily="34" charset="0"/>
              </a:rPr>
              <a:t>Whenever there is a party order customers can add/modify/delete accordingly to their requirement. And they can add/modify/delete number of people. And they can specify their instructions and add up to their spice levels.</a:t>
            </a:r>
          </a:p>
          <a:p>
            <a:pPr marL="457200" marR="0" algn="just">
              <a:spcBef>
                <a:spcPts val="0"/>
              </a:spcBef>
              <a:spcAft>
                <a:spcPts val="0"/>
              </a:spcAft>
            </a:pPr>
            <a:r>
              <a:rPr lang="en-US" sz="1800" b="1" cap="none" dirty="0">
                <a:effectLst/>
                <a:latin typeface="Times New Roman" panose="02020603050405020304" pitchFamily="18" charset="0"/>
                <a:ea typeface="Calibri" panose="020F0502020204030204" pitchFamily="34" charset="0"/>
              </a:rPr>
              <a:t>Manager's</a:t>
            </a:r>
            <a:r>
              <a:rPr lang="en-US" sz="1800" cap="none" dirty="0">
                <a:effectLst/>
                <a:latin typeface="Times New Roman" panose="02020603050405020304" pitchFamily="18" charset="0"/>
                <a:ea typeface="Calibri" panose="020F0502020204030204" pitchFamily="34" charset="0"/>
              </a:rPr>
              <a:t> interface will be such that he is notified of the pending order, and he is able to assign it to one the available queues of chefs who are then able to see the new order in their screens or on a central display in kitchen. </a:t>
            </a:r>
          </a:p>
          <a:p>
            <a:pPr marL="457200" marR="0" algn="just">
              <a:spcBef>
                <a:spcPts val="0"/>
              </a:spcBef>
              <a:spcAft>
                <a:spcPts val="0"/>
              </a:spcAft>
            </a:pPr>
            <a:endParaRPr lang="en-US" sz="1800" cap="none" dirty="0">
              <a:solidFill>
                <a:srgbClr val="000000"/>
              </a:solidFill>
              <a:effectLst/>
              <a:latin typeface="Calibri" panose="020F0502020204030204" pitchFamily="34" charset="0"/>
              <a:ea typeface="Calibri" panose="020F0502020204030204" pitchFamily="34" charset="0"/>
            </a:endParaRPr>
          </a:p>
          <a:p>
            <a:endParaRPr lang="en-US" cap="none" dirty="0"/>
          </a:p>
        </p:txBody>
      </p:sp>
      <p:graphicFrame>
        <p:nvGraphicFramePr>
          <p:cNvPr id="4" name="Object 3">
            <a:extLst>
              <a:ext uri="{FF2B5EF4-FFF2-40B4-BE49-F238E27FC236}">
                <a16:creationId xmlns:a16="http://schemas.microsoft.com/office/drawing/2014/main" id="{88E2EACC-63A2-E083-E7B5-E24A30DB33C1}"/>
              </a:ext>
            </a:extLst>
          </p:cNvPr>
          <p:cNvGraphicFramePr>
            <a:graphicFrameLocks noChangeAspect="1"/>
          </p:cNvGraphicFramePr>
          <p:nvPr>
            <p:extLst>
              <p:ext uri="{D42A27DB-BD31-4B8C-83A1-F6EECF244321}">
                <p14:modId xmlns:p14="http://schemas.microsoft.com/office/powerpoint/2010/main" val="1257776218"/>
              </p:ext>
            </p:extLst>
          </p:nvPr>
        </p:nvGraphicFramePr>
        <p:xfrm>
          <a:off x="3275174" y="5321705"/>
          <a:ext cx="2728913" cy="439737"/>
        </p:xfrm>
        <a:graphic>
          <a:graphicData uri="http://schemas.openxmlformats.org/presentationml/2006/ole">
            <mc:AlternateContent xmlns:mc="http://schemas.openxmlformats.org/markup-compatibility/2006">
              <mc:Choice xmlns:v="urn:schemas-microsoft-com:vml" Requires="v">
                <p:oleObj name="Packager Shell Object" showAsIcon="1" r:id="rId2" imgW="2728440" imgH="439560" progId="Package">
                  <p:embed/>
                </p:oleObj>
              </mc:Choice>
              <mc:Fallback>
                <p:oleObj name="Packager Shell Object" showAsIcon="1" r:id="rId2" imgW="2728440" imgH="439560" progId="Package">
                  <p:embed/>
                  <p:pic>
                    <p:nvPicPr>
                      <p:cNvPr id="0" name=""/>
                      <p:cNvPicPr/>
                      <p:nvPr/>
                    </p:nvPicPr>
                    <p:blipFill>
                      <a:blip r:embed="rId3"/>
                      <a:stretch>
                        <a:fillRect/>
                      </a:stretch>
                    </p:blipFill>
                    <p:spPr>
                      <a:xfrm>
                        <a:off x="3275174" y="5321705"/>
                        <a:ext cx="2728913" cy="439737"/>
                      </a:xfrm>
                      <a:prstGeom prst="rect">
                        <a:avLst/>
                      </a:prstGeom>
                    </p:spPr>
                  </p:pic>
                </p:oleObj>
              </mc:Fallback>
            </mc:AlternateContent>
          </a:graphicData>
        </a:graphic>
      </p:graphicFrame>
    </p:spTree>
    <p:extLst>
      <p:ext uri="{BB962C8B-B14F-4D97-AF65-F5344CB8AC3E}">
        <p14:creationId xmlns:p14="http://schemas.microsoft.com/office/powerpoint/2010/main" val="404148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32161F-4E2E-60E2-F852-54CEB6AB5BF6}"/>
              </a:ext>
            </a:extLst>
          </p:cNvPr>
          <p:cNvSpPr>
            <a:spLocks noGrp="1"/>
          </p:cNvSpPr>
          <p:nvPr>
            <p:ph type="title"/>
          </p:nvPr>
        </p:nvSpPr>
        <p:spPr/>
        <p:txBody>
          <a:bodyPr>
            <a:normAutofit/>
          </a:bodyPr>
          <a:lstStyle/>
          <a:p>
            <a:r>
              <a:rPr lang="en-US" cap="none" dirty="0"/>
              <a:t>Requirements Relations</a:t>
            </a:r>
            <a:endParaRPr lang="en-US" dirty="0"/>
          </a:p>
        </p:txBody>
      </p:sp>
      <p:pic>
        <p:nvPicPr>
          <p:cNvPr id="4" name="Picture 3">
            <a:extLst>
              <a:ext uri="{FF2B5EF4-FFF2-40B4-BE49-F238E27FC236}">
                <a16:creationId xmlns:a16="http://schemas.microsoft.com/office/drawing/2014/main" id="{66021E63-180C-E728-6ABC-01D56465446F}"/>
              </a:ext>
            </a:extLst>
          </p:cNvPr>
          <p:cNvPicPr>
            <a:picLocks noChangeAspect="1"/>
          </p:cNvPicPr>
          <p:nvPr/>
        </p:nvPicPr>
        <p:blipFill>
          <a:blip r:embed="rId2"/>
          <a:stretch>
            <a:fillRect/>
          </a:stretch>
        </p:blipFill>
        <p:spPr>
          <a:xfrm>
            <a:off x="1756546" y="2214694"/>
            <a:ext cx="9110456" cy="3331136"/>
          </a:xfrm>
          <a:prstGeom prst="rect">
            <a:avLst/>
          </a:prstGeom>
        </p:spPr>
      </p:pic>
    </p:spTree>
    <p:extLst>
      <p:ext uri="{BB962C8B-B14F-4D97-AF65-F5344CB8AC3E}">
        <p14:creationId xmlns:p14="http://schemas.microsoft.com/office/powerpoint/2010/main" val="12494112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F5896-6150-739A-4C03-045A5652E7B2}"/>
              </a:ext>
            </a:extLst>
          </p:cNvPr>
          <p:cNvSpPr>
            <a:spLocks noGrp="1"/>
          </p:cNvSpPr>
          <p:nvPr>
            <p:ph type="title"/>
          </p:nvPr>
        </p:nvSpPr>
        <p:spPr/>
        <p:txBody>
          <a:bodyPr/>
          <a:lstStyle/>
          <a:p>
            <a:r>
              <a:rPr lang="en-US" dirty="0"/>
              <a:t>Use case diagram</a:t>
            </a:r>
          </a:p>
        </p:txBody>
      </p:sp>
      <p:pic>
        <p:nvPicPr>
          <p:cNvPr id="4" name="Content Placeholder 3">
            <a:extLst>
              <a:ext uri="{FF2B5EF4-FFF2-40B4-BE49-F238E27FC236}">
                <a16:creationId xmlns:a16="http://schemas.microsoft.com/office/drawing/2014/main" id="{D0FBF5B6-D942-8C32-D19C-3FF2643C14D6}"/>
              </a:ext>
            </a:extLst>
          </p:cNvPr>
          <p:cNvPicPr>
            <a:picLocks noGrp="1" noChangeAspect="1"/>
          </p:cNvPicPr>
          <p:nvPr>
            <p:ph sz="quarter" idx="13"/>
          </p:nvPr>
        </p:nvPicPr>
        <p:blipFill>
          <a:blip r:embed="rId2"/>
          <a:stretch>
            <a:fillRect/>
          </a:stretch>
        </p:blipFill>
        <p:spPr>
          <a:xfrm>
            <a:off x="1852550" y="1848979"/>
            <a:ext cx="8087096" cy="4857304"/>
          </a:xfrm>
          <a:prstGeom prst="rect">
            <a:avLst/>
          </a:prstGeom>
        </p:spPr>
      </p:pic>
    </p:spTree>
    <p:extLst>
      <p:ext uri="{BB962C8B-B14F-4D97-AF65-F5344CB8AC3E}">
        <p14:creationId xmlns:p14="http://schemas.microsoft.com/office/powerpoint/2010/main" val="879497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1" name="Rectangle 14">
            <a:extLst>
              <a:ext uri="{FF2B5EF4-FFF2-40B4-BE49-F238E27FC236}">
                <a16:creationId xmlns:a16="http://schemas.microsoft.com/office/drawing/2014/main" id="{E928B170-B7BC-4BDA-AF69-28A89C4F89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raphic 11" descr="Robot">
            <a:extLst>
              <a:ext uri="{FF2B5EF4-FFF2-40B4-BE49-F238E27FC236}">
                <a16:creationId xmlns:a16="http://schemas.microsoft.com/office/drawing/2014/main" id="{4C515F96-BA0D-2654-CFF1-DAB21A989F3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445" y="1719913"/>
            <a:ext cx="3427091" cy="3427091"/>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22" name="Picture 16">
            <a:extLst>
              <a:ext uri="{FF2B5EF4-FFF2-40B4-BE49-F238E27FC236}">
                <a16:creationId xmlns:a16="http://schemas.microsoft.com/office/drawing/2014/main" id="{2E1E8C82-833C-4573-807A-A01BED37570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56BF50F-E006-9894-DA4E-FFF7138BF9E1}"/>
              </a:ext>
            </a:extLst>
          </p:cNvPr>
          <p:cNvSpPr>
            <a:spLocks noGrp="1"/>
          </p:cNvSpPr>
          <p:nvPr>
            <p:ph type="title"/>
          </p:nvPr>
        </p:nvSpPr>
        <p:spPr>
          <a:xfrm>
            <a:off x="2505070" y="754869"/>
            <a:ext cx="6564205" cy="710891"/>
          </a:xfrm>
        </p:spPr>
        <p:txBody>
          <a:bodyPr vert="horz" lIns="91440" tIns="45720" rIns="91440" bIns="45720" rtlCol="0" anchor="ctr">
            <a:normAutofit/>
          </a:bodyPr>
          <a:lstStyle/>
          <a:p>
            <a:r>
              <a:rPr lang="en-US" dirty="0"/>
              <a:t>Software Design system</a:t>
            </a:r>
          </a:p>
        </p:txBody>
      </p:sp>
      <p:sp>
        <p:nvSpPr>
          <p:cNvPr id="7" name="Title 1">
            <a:extLst>
              <a:ext uri="{FF2B5EF4-FFF2-40B4-BE49-F238E27FC236}">
                <a16:creationId xmlns:a16="http://schemas.microsoft.com/office/drawing/2014/main" id="{4227D912-77E4-885D-6914-F2B6A017E8FB}"/>
              </a:ext>
            </a:extLst>
          </p:cNvPr>
          <p:cNvSpPr txBox="1">
            <a:spLocks/>
          </p:cNvSpPr>
          <p:nvPr/>
        </p:nvSpPr>
        <p:spPr>
          <a:xfrm>
            <a:off x="913776" y="1719914"/>
            <a:ext cx="6564205" cy="4528488"/>
          </a:xfrm>
          <a:prstGeom prst="rect">
            <a:avLst/>
          </a:prstGeom>
        </p:spPr>
        <p:txBody>
          <a:bodyPr vert="horz" lIns="91440" tIns="45720" rIns="91440" bIns="45720" rtlCol="0">
            <a:no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pPr marL="285750" indent="-228600" algn="l">
              <a:lnSpc>
                <a:spcPct val="110000"/>
              </a:lnSpc>
              <a:spcAft>
                <a:spcPts val="600"/>
              </a:spcAft>
              <a:buClr>
                <a:schemeClr val="tx1"/>
              </a:buClr>
              <a:buFont typeface="Arial" panose="020B0604020202020204" pitchFamily="34" charset="0"/>
              <a:buChar char="•"/>
            </a:pPr>
            <a:r>
              <a:rPr lang="en-US" sz="1800" cap="none" dirty="0">
                <a:latin typeface="Times New Roman" panose="02020603050405020304" pitchFamily="18" charset="0"/>
                <a:ea typeface="+mn-ea"/>
                <a:cs typeface="Times New Roman" panose="02020603050405020304" pitchFamily="18" charset="0"/>
              </a:rPr>
              <a:t>MVC  (model view controller) architecture was used to develop restaurant system. </a:t>
            </a:r>
          </a:p>
          <a:p>
            <a:pPr marL="285750" indent="-228600" algn="l">
              <a:lnSpc>
                <a:spcPct val="110000"/>
              </a:lnSpc>
              <a:spcAft>
                <a:spcPts val="600"/>
              </a:spcAft>
              <a:buClr>
                <a:schemeClr val="tx1"/>
              </a:buClr>
              <a:buFont typeface="Arial" panose="020B0604020202020204" pitchFamily="34" charset="0"/>
              <a:buChar char="•"/>
            </a:pPr>
            <a:r>
              <a:rPr lang="en-US" sz="1800" cap="none" dirty="0">
                <a:latin typeface="Times New Roman" panose="02020603050405020304" pitchFamily="18" charset="0"/>
                <a:ea typeface="+mn-ea"/>
                <a:cs typeface="Times New Roman" panose="02020603050405020304" pitchFamily="18" charset="0"/>
              </a:rPr>
              <a:t>As a software design pattern for developing web applications MVC is popular. </a:t>
            </a:r>
          </a:p>
          <a:p>
            <a:pPr marL="285750" indent="-228600" algn="l">
              <a:lnSpc>
                <a:spcPct val="110000"/>
              </a:lnSpc>
              <a:spcAft>
                <a:spcPts val="600"/>
              </a:spcAft>
              <a:buClr>
                <a:schemeClr val="tx1"/>
              </a:buClr>
              <a:buFont typeface="Arial" panose="020B0604020202020204" pitchFamily="34" charset="0"/>
              <a:buChar char="•"/>
            </a:pPr>
            <a:r>
              <a:rPr lang="en-US" sz="1800" cap="none" dirty="0">
                <a:latin typeface="Times New Roman" panose="02020603050405020304" pitchFamily="18" charset="0"/>
                <a:ea typeface="+mn-ea"/>
                <a:cs typeface="Times New Roman" panose="02020603050405020304" pitchFamily="18" charset="0"/>
              </a:rPr>
              <a:t>MVC architecture divides web application into three parts. All those parts are interconnected. It is fully capable to support rapid web application development and dynamic interactivity with the database. </a:t>
            </a:r>
            <a:endParaRPr lang="en-US" sz="1800" b="1" cap="none" dirty="0">
              <a:latin typeface="Times New Roman" panose="02020603050405020304" pitchFamily="18" charset="0"/>
              <a:ea typeface="+mn-ea"/>
              <a:cs typeface="Times New Roman" panose="02020603050405020304" pitchFamily="18" charset="0"/>
            </a:endParaRPr>
          </a:p>
        </p:txBody>
      </p:sp>
      <p:sp>
        <p:nvSpPr>
          <p:cNvPr id="8" name="Title 1">
            <a:extLst>
              <a:ext uri="{FF2B5EF4-FFF2-40B4-BE49-F238E27FC236}">
                <a16:creationId xmlns:a16="http://schemas.microsoft.com/office/drawing/2014/main" id="{302863E9-7DCA-FBC3-46D7-E9BEE2CD60FB}"/>
              </a:ext>
            </a:extLst>
          </p:cNvPr>
          <p:cNvSpPr txBox="1">
            <a:spLocks/>
          </p:cNvSpPr>
          <p:nvPr/>
        </p:nvSpPr>
        <p:spPr>
          <a:xfrm>
            <a:off x="7239707" y="3429000"/>
            <a:ext cx="4521761" cy="48638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pPr algn="l"/>
            <a:endParaRPr lang="en-US" sz="2000" cap="none" dirty="0"/>
          </a:p>
        </p:txBody>
      </p:sp>
      <p:graphicFrame>
        <p:nvGraphicFramePr>
          <p:cNvPr id="4" name="Object 3">
            <a:extLst>
              <a:ext uri="{FF2B5EF4-FFF2-40B4-BE49-F238E27FC236}">
                <a16:creationId xmlns:a16="http://schemas.microsoft.com/office/drawing/2014/main" id="{E1F82427-1616-D832-6CC7-08B4AAD70381}"/>
              </a:ext>
            </a:extLst>
          </p:cNvPr>
          <p:cNvGraphicFramePr>
            <a:graphicFrameLocks noChangeAspect="1"/>
          </p:cNvGraphicFramePr>
          <p:nvPr>
            <p:extLst>
              <p:ext uri="{D42A27DB-BD31-4B8C-83A1-F6EECF244321}">
                <p14:modId xmlns:p14="http://schemas.microsoft.com/office/powerpoint/2010/main" val="2832733704"/>
              </p:ext>
            </p:extLst>
          </p:nvPr>
        </p:nvGraphicFramePr>
        <p:xfrm>
          <a:off x="2397967" y="4533285"/>
          <a:ext cx="3237723" cy="439737"/>
        </p:xfrm>
        <a:graphic>
          <a:graphicData uri="http://schemas.openxmlformats.org/presentationml/2006/ole">
            <mc:AlternateContent xmlns:mc="http://schemas.openxmlformats.org/markup-compatibility/2006">
              <mc:Choice xmlns:v="urn:schemas-microsoft-com:vml" Requires="v">
                <p:oleObj name="Packager Shell Object" showAsIcon="1" r:id="rId5" imgW="2334960" imgH="439560" progId="Package">
                  <p:embed/>
                </p:oleObj>
              </mc:Choice>
              <mc:Fallback>
                <p:oleObj name="Packager Shell Object" showAsIcon="1" r:id="rId5" imgW="2334960" imgH="439560" progId="Package">
                  <p:embed/>
                  <p:pic>
                    <p:nvPicPr>
                      <p:cNvPr id="0" name=""/>
                      <p:cNvPicPr/>
                      <p:nvPr/>
                    </p:nvPicPr>
                    <p:blipFill>
                      <a:blip r:embed="rId6"/>
                      <a:stretch>
                        <a:fillRect/>
                      </a:stretch>
                    </p:blipFill>
                    <p:spPr>
                      <a:xfrm>
                        <a:off x="2397967" y="4533285"/>
                        <a:ext cx="3237723" cy="439737"/>
                      </a:xfrm>
                      <a:prstGeom prst="rect">
                        <a:avLst/>
                      </a:prstGeom>
                    </p:spPr>
                  </p:pic>
                </p:oleObj>
              </mc:Fallback>
            </mc:AlternateContent>
          </a:graphicData>
        </a:graphic>
      </p:graphicFrame>
    </p:spTree>
    <p:extLst>
      <p:ext uri="{BB962C8B-B14F-4D97-AF65-F5344CB8AC3E}">
        <p14:creationId xmlns:p14="http://schemas.microsoft.com/office/powerpoint/2010/main" val="524156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C727418-69D7-1F4B-1198-81524B66C9C0}"/>
              </a:ext>
            </a:extLst>
          </p:cNvPr>
          <p:cNvSpPr>
            <a:spLocks noGrp="1"/>
          </p:cNvSpPr>
          <p:nvPr>
            <p:ph sz="quarter" idx="13"/>
          </p:nvPr>
        </p:nvSpPr>
        <p:spPr/>
        <p:txBody>
          <a:bodyPr>
            <a:normAutofit fontScale="77500" lnSpcReduction="20000"/>
          </a:bodyPr>
          <a:lstStyle/>
          <a:p>
            <a:pPr indent="-228600" algn="l">
              <a:lnSpc>
                <a:spcPct val="110000"/>
              </a:lnSpc>
              <a:spcAft>
                <a:spcPts val="600"/>
              </a:spcAft>
              <a:buClr>
                <a:schemeClr val="tx1"/>
              </a:buClr>
              <a:buFont typeface="Arial" panose="020B0604020202020204" pitchFamily="34" charset="0"/>
              <a:buChar char="•"/>
            </a:pPr>
            <a:r>
              <a:rPr lang="en-US" sz="2000" b="1" cap="none" dirty="0">
                <a:latin typeface="Times New Roman" panose="02020603050405020304" pitchFamily="18" charset="0"/>
                <a:ea typeface="+mn-ea"/>
                <a:cs typeface="Times New Roman" panose="02020603050405020304" pitchFamily="18" charset="0"/>
              </a:rPr>
              <a:t>Front end: </a:t>
            </a:r>
          </a:p>
          <a:p>
            <a:pPr marL="285750" indent="-228600" algn="l">
              <a:lnSpc>
                <a:spcPct val="110000"/>
              </a:lnSpc>
              <a:spcAft>
                <a:spcPts val="600"/>
              </a:spcAft>
              <a:buClr>
                <a:schemeClr val="tx1"/>
              </a:buClr>
              <a:buFont typeface="Arial" panose="020B0604020202020204" pitchFamily="34" charset="0"/>
              <a:buChar char="•"/>
            </a:pPr>
            <a:r>
              <a:rPr lang="en-US" sz="2000" cap="none" dirty="0">
                <a:latin typeface="Times New Roman" panose="02020603050405020304" pitchFamily="18" charset="0"/>
                <a:ea typeface="+mn-ea"/>
                <a:cs typeface="Times New Roman" panose="02020603050405020304" pitchFamily="18" charset="0"/>
              </a:rPr>
              <a:t>Visual studio </a:t>
            </a:r>
          </a:p>
          <a:p>
            <a:pPr marL="285750" indent="-228600" algn="l">
              <a:lnSpc>
                <a:spcPct val="110000"/>
              </a:lnSpc>
              <a:spcAft>
                <a:spcPts val="600"/>
              </a:spcAft>
              <a:buClr>
                <a:schemeClr val="tx1"/>
              </a:buClr>
              <a:buFont typeface="Arial" panose="020B0604020202020204" pitchFamily="34" charset="0"/>
              <a:buChar char="•"/>
            </a:pPr>
            <a:r>
              <a:rPr lang="en-US" sz="2000" cap="none" dirty="0">
                <a:latin typeface="Times New Roman" panose="02020603050405020304" pitchFamily="18" charset="0"/>
                <a:ea typeface="+mn-ea"/>
                <a:cs typeface="Times New Roman" panose="02020603050405020304" pitchFamily="18" charset="0"/>
              </a:rPr>
              <a:t>GUI design </a:t>
            </a:r>
          </a:p>
          <a:p>
            <a:pPr marL="285750" indent="-228600" algn="l">
              <a:lnSpc>
                <a:spcPct val="110000"/>
              </a:lnSpc>
              <a:spcAft>
                <a:spcPts val="600"/>
              </a:spcAft>
              <a:buClr>
                <a:schemeClr val="tx1"/>
              </a:buClr>
              <a:buFont typeface="Arial" panose="020B0604020202020204" pitchFamily="34" charset="0"/>
              <a:buChar char="•"/>
            </a:pPr>
            <a:r>
              <a:rPr lang="en-US" sz="2000" cap="none" dirty="0">
                <a:latin typeface="Times New Roman" panose="02020603050405020304" pitchFamily="18" charset="0"/>
                <a:ea typeface="+mn-ea"/>
                <a:cs typeface="Times New Roman" panose="02020603050405020304" pitchFamily="18" charset="0"/>
              </a:rPr>
              <a:t>Database modelling </a:t>
            </a:r>
          </a:p>
          <a:p>
            <a:pPr marL="285750" indent="-228600" algn="l">
              <a:lnSpc>
                <a:spcPct val="110000"/>
              </a:lnSpc>
              <a:spcAft>
                <a:spcPts val="600"/>
              </a:spcAft>
              <a:buClr>
                <a:schemeClr val="tx1"/>
              </a:buClr>
              <a:buFont typeface="Arial" panose="020B0604020202020204" pitchFamily="34" charset="0"/>
              <a:buChar char="•"/>
            </a:pPr>
            <a:r>
              <a:rPr lang="en-US" sz="2000" cap="none" dirty="0">
                <a:latin typeface="Times New Roman" panose="02020603050405020304" pitchFamily="18" charset="0"/>
                <a:ea typeface="+mn-ea"/>
                <a:cs typeface="Times New Roman" panose="02020603050405020304" pitchFamily="18" charset="0"/>
              </a:rPr>
              <a:t>Design control </a:t>
            </a:r>
          </a:p>
          <a:p>
            <a:pPr indent="-228600" algn="l">
              <a:lnSpc>
                <a:spcPct val="110000"/>
              </a:lnSpc>
              <a:spcAft>
                <a:spcPts val="600"/>
              </a:spcAft>
              <a:buClr>
                <a:schemeClr val="tx1"/>
              </a:buClr>
              <a:buFont typeface="Arial" panose="020B0604020202020204" pitchFamily="34" charset="0"/>
              <a:buChar char="•"/>
            </a:pPr>
            <a:r>
              <a:rPr lang="en-US" sz="2000" b="1" cap="none" dirty="0">
                <a:latin typeface="Times New Roman" panose="02020603050405020304" pitchFamily="18" charset="0"/>
                <a:ea typeface="+mn-ea"/>
                <a:cs typeface="Times New Roman" panose="02020603050405020304" pitchFamily="18" charset="0"/>
              </a:rPr>
              <a:t>Back end: </a:t>
            </a:r>
          </a:p>
          <a:p>
            <a:pPr marL="285750" indent="-228600" algn="l">
              <a:lnSpc>
                <a:spcPct val="110000"/>
              </a:lnSpc>
              <a:spcAft>
                <a:spcPts val="600"/>
              </a:spcAft>
              <a:buClr>
                <a:schemeClr val="tx1"/>
              </a:buClr>
              <a:buFont typeface="Arial" panose="020B0604020202020204" pitchFamily="34" charset="0"/>
              <a:buChar char="•"/>
            </a:pPr>
            <a:r>
              <a:rPr lang="en-US" sz="2000" cap="none" dirty="0">
                <a:latin typeface="Times New Roman" panose="02020603050405020304" pitchFamily="18" charset="0"/>
                <a:ea typeface="+mn-ea"/>
                <a:cs typeface="Times New Roman" panose="02020603050405020304" pitchFamily="18" charset="0"/>
              </a:rPr>
              <a:t>Design tables</a:t>
            </a:r>
          </a:p>
          <a:p>
            <a:pPr marL="285750" indent="-228600" algn="l">
              <a:lnSpc>
                <a:spcPct val="110000"/>
              </a:lnSpc>
              <a:spcAft>
                <a:spcPts val="600"/>
              </a:spcAft>
              <a:buClr>
                <a:schemeClr val="tx1"/>
              </a:buClr>
              <a:buFont typeface="Arial" panose="020B0604020202020204" pitchFamily="34" charset="0"/>
              <a:buChar char="•"/>
            </a:pPr>
            <a:r>
              <a:rPr lang="en-US" sz="2000" cap="none" dirty="0">
                <a:latin typeface="Times New Roman" panose="02020603050405020304" pitchFamily="18" charset="0"/>
                <a:ea typeface="+mn-ea"/>
                <a:cs typeface="Times New Roman" panose="02020603050405020304" pitchFamily="18" charset="0"/>
              </a:rPr>
              <a:t>Design forms</a:t>
            </a:r>
          </a:p>
          <a:p>
            <a:endParaRPr lang="en-US" dirty="0"/>
          </a:p>
        </p:txBody>
      </p:sp>
      <p:pic>
        <p:nvPicPr>
          <p:cNvPr id="7" name="Picture 6">
            <a:extLst>
              <a:ext uri="{FF2B5EF4-FFF2-40B4-BE49-F238E27FC236}">
                <a16:creationId xmlns:a16="http://schemas.microsoft.com/office/drawing/2014/main" id="{1FE3ADC4-8C90-C11C-4036-1DB2CE057E37}"/>
              </a:ext>
            </a:extLst>
          </p:cNvPr>
          <p:cNvPicPr>
            <a:picLocks noChangeAspect="1"/>
          </p:cNvPicPr>
          <p:nvPr/>
        </p:nvPicPr>
        <p:blipFill>
          <a:blip r:embed="rId2"/>
          <a:stretch>
            <a:fillRect/>
          </a:stretch>
        </p:blipFill>
        <p:spPr>
          <a:xfrm>
            <a:off x="4090307" y="402194"/>
            <a:ext cx="6362700" cy="5626100"/>
          </a:xfrm>
          <a:prstGeom prst="rect">
            <a:avLst/>
          </a:prstGeom>
        </p:spPr>
      </p:pic>
    </p:spTree>
    <p:extLst>
      <p:ext uri="{BB962C8B-B14F-4D97-AF65-F5344CB8AC3E}">
        <p14:creationId xmlns:p14="http://schemas.microsoft.com/office/powerpoint/2010/main" val="1947988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p:txBody>
          <a:bodyPr/>
          <a:lstStyle/>
          <a:p>
            <a:r>
              <a:rPr lang="en-US" cap="none" dirty="0"/>
              <a:t>Workflow Process</a:t>
            </a:r>
          </a:p>
        </p:txBody>
      </p:sp>
      <p:sp>
        <p:nvSpPr>
          <p:cNvPr id="7" name="TextBox 6">
            <a:extLst>
              <a:ext uri="{FF2B5EF4-FFF2-40B4-BE49-F238E27FC236}">
                <a16:creationId xmlns:a16="http://schemas.microsoft.com/office/drawing/2014/main" id="{42F75310-32F7-7D3A-E88C-7E81CE253188}"/>
              </a:ext>
            </a:extLst>
          </p:cNvPr>
          <p:cNvSpPr txBox="1"/>
          <p:nvPr/>
        </p:nvSpPr>
        <p:spPr>
          <a:xfrm>
            <a:off x="4210360" y="5455256"/>
            <a:ext cx="2971519" cy="369332"/>
          </a:xfrm>
          <a:prstGeom prst="rect">
            <a:avLst/>
          </a:prstGeom>
          <a:noFill/>
        </p:spPr>
        <p:txBody>
          <a:bodyPr wrap="none" rtlCol="0">
            <a:spAutoFit/>
          </a:bodyPr>
          <a:lstStyle/>
          <a:p>
            <a:r>
              <a:rPr lang="en-US" dirty="0"/>
              <a:t>Registration </a:t>
            </a:r>
            <a:r>
              <a:rPr lang="en-US" dirty="0" err="1"/>
              <a:t>WorkFlow</a:t>
            </a:r>
            <a:r>
              <a:rPr lang="en-US" dirty="0"/>
              <a:t> Process</a:t>
            </a:r>
          </a:p>
        </p:txBody>
      </p:sp>
      <p:sp>
        <p:nvSpPr>
          <p:cNvPr id="8" name="TextBox 7">
            <a:extLst>
              <a:ext uri="{FF2B5EF4-FFF2-40B4-BE49-F238E27FC236}">
                <a16:creationId xmlns:a16="http://schemas.microsoft.com/office/drawing/2014/main" id="{12B39E0A-0406-DC1B-6D80-67C679E2F2D7}"/>
              </a:ext>
            </a:extLst>
          </p:cNvPr>
          <p:cNvSpPr txBox="1"/>
          <p:nvPr/>
        </p:nvSpPr>
        <p:spPr>
          <a:xfrm>
            <a:off x="6997148" y="6281530"/>
            <a:ext cx="184731" cy="369332"/>
          </a:xfrm>
          <a:prstGeom prst="rect">
            <a:avLst/>
          </a:prstGeom>
          <a:noFill/>
        </p:spPr>
        <p:txBody>
          <a:bodyPr wrap="none" rtlCol="0">
            <a:spAutoFit/>
          </a:bodyPr>
          <a:lstStyle/>
          <a:p>
            <a:endParaRPr lang="en-US" dirty="0"/>
          </a:p>
        </p:txBody>
      </p:sp>
      <p:pic>
        <p:nvPicPr>
          <p:cNvPr id="9" name="Picture 8">
            <a:extLst>
              <a:ext uri="{FF2B5EF4-FFF2-40B4-BE49-F238E27FC236}">
                <a16:creationId xmlns:a16="http://schemas.microsoft.com/office/drawing/2014/main" id="{698A701B-24CD-7148-E790-2B79C0467E08}"/>
              </a:ext>
            </a:extLst>
          </p:cNvPr>
          <p:cNvPicPr>
            <a:picLocks noChangeAspect="1"/>
          </p:cNvPicPr>
          <p:nvPr/>
        </p:nvPicPr>
        <p:blipFill>
          <a:blip r:embed="rId2"/>
          <a:stretch>
            <a:fillRect/>
          </a:stretch>
        </p:blipFill>
        <p:spPr>
          <a:xfrm>
            <a:off x="2694281" y="2068615"/>
            <a:ext cx="6481970" cy="3299032"/>
          </a:xfrm>
          <a:prstGeom prst="rect">
            <a:avLst/>
          </a:prstGeom>
        </p:spPr>
      </p:pic>
    </p:spTree>
    <p:extLst>
      <p:ext uri="{BB962C8B-B14F-4D97-AF65-F5344CB8AC3E}">
        <p14:creationId xmlns:p14="http://schemas.microsoft.com/office/powerpoint/2010/main" val="3898890227"/>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24133</TotalTime>
  <Words>581</Words>
  <Application>Microsoft Office PowerPoint</Application>
  <PresentationFormat>Widescreen</PresentationFormat>
  <Paragraphs>69</Paragraphs>
  <Slides>22</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2</vt:i4>
      </vt:variant>
      <vt:variant>
        <vt:lpstr>Slide Titles</vt:lpstr>
      </vt:variant>
      <vt:variant>
        <vt:i4>22</vt:i4>
      </vt:variant>
    </vt:vector>
  </HeadingPairs>
  <TitlesOfParts>
    <vt:vector size="29" baseType="lpstr">
      <vt:lpstr>Arial</vt:lpstr>
      <vt:lpstr>Calibri</vt:lpstr>
      <vt:lpstr>Times New Roman</vt:lpstr>
      <vt:lpstr>Tw Cen MT</vt:lpstr>
      <vt:lpstr>Droplet</vt:lpstr>
      <vt:lpstr>Package</vt:lpstr>
      <vt:lpstr>Worksheet</vt:lpstr>
      <vt:lpstr>PowerPoint Presentation</vt:lpstr>
      <vt:lpstr>Introduction</vt:lpstr>
      <vt:lpstr>Project Requirements</vt:lpstr>
      <vt:lpstr>Requirements Profile</vt:lpstr>
      <vt:lpstr>Requirements Relations</vt:lpstr>
      <vt:lpstr>Use case diagram</vt:lpstr>
      <vt:lpstr>Software Design system</vt:lpstr>
      <vt:lpstr>PowerPoint Presentation</vt:lpstr>
      <vt:lpstr>Workflow Process</vt:lpstr>
      <vt:lpstr>PowerPoint Presentation</vt:lpstr>
      <vt:lpstr>Admin  Workflow Process</vt:lpstr>
      <vt:lpstr>Sign Up/In Page</vt:lpstr>
      <vt:lpstr>PowerPoint Presentation</vt:lpstr>
      <vt:lpstr>Testimonials</vt:lpstr>
      <vt:lpstr>Menu Page</vt:lpstr>
      <vt:lpstr>Gallery Page</vt:lpstr>
      <vt:lpstr>Catering Page</vt:lpstr>
      <vt:lpstr>Catering placed</vt:lpstr>
      <vt:lpstr>Testing</vt:lpstr>
      <vt:lpstr>PowerPoint Presentation</vt:lpstr>
      <vt:lpstr>Future Enhancement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Riyaben Kanubhai  Patel</dc:creator>
  <cp:lastModifiedBy>Bhavana  Tedlapalli</cp:lastModifiedBy>
  <cp:revision>27</cp:revision>
  <dcterms:created xsi:type="dcterms:W3CDTF">2022-03-31T04:04:44Z</dcterms:created>
  <dcterms:modified xsi:type="dcterms:W3CDTF">2022-12-05T20:06:15Z</dcterms:modified>
</cp:coreProperties>
</file>

<file path=docProps/thumbnail.jpeg>
</file>